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256" r:id="rId5"/>
    <p:sldId id="355" r:id="rId6"/>
    <p:sldId id="370" r:id="rId7"/>
    <p:sldId id="389" r:id="rId8"/>
    <p:sldId id="257" r:id="rId9"/>
    <p:sldId id="375" r:id="rId10"/>
    <p:sldId id="333" r:id="rId11"/>
    <p:sldId id="388" r:id="rId12"/>
    <p:sldId id="387" r:id="rId13"/>
    <p:sldId id="309" r:id="rId14"/>
    <p:sldId id="376" r:id="rId15"/>
    <p:sldId id="380" r:id="rId16"/>
    <p:sldId id="381" r:id="rId17"/>
    <p:sldId id="382" r:id="rId18"/>
    <p:sldId id="383" r:id="rId19"/>
    <p:sldId id="269" r:id="rId20"/>
    <p:sldId id="270" r:id="rId21"/>
    <p:sldId id="271" r:id="rId22"/>
    <p:sldId id="272" r:id="rId23"/>
    <p:sldId id="404" r:id="rId24"/>
    <p:sldId id="377" r:id="rId25"/>
    <p:sldId id="400" r:id="rId26"/>
    <p:sldId id="392" r:id="rId27"/>
    <p:sldId id="403" r:id="rId28"/>
    <p:sldId id="394" r:id="rId29"/>
    <p:sldId id="3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D6E4E2-AA5A-33B9-1417-0FB3BD59A812}" name="Catherine Carpenter" initials="CC" userId="S::ccarpenter@lambeth.gov.uk::bfea946c-d15d-4e48-ba0c-f78f94cfa1ed" providerId="AD"/>
  <p188:author id="{BA8EE5F0-09F0-710F-2FD5-2A661FF3D572}" name="Sally Dickens" initials="SD" userId="S::SDickens@lambeth.gov.uk::763f5be4-b424-4172-834c-ed278eabf3d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741785-9DD8-4F01-905F-8E658139EE68}" v="2" dt="2022-10-19T08:21:22.5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94660"/>
  </p:normalViewPr>
  <p:slideViewPr>
    <p:cSldViewPr snapToGrid="0">
      <p:cViewPr>
        <p:scale>
          <a:sx n="70" d="100"/>
          <a:sy n="70" d="100"/>
        </p:scale>
        <p:origin x="81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48B14-929A-43E9-9CC3-8003086C40E9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1AD0D-4B32-445F-A5C1-AC6009610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1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Danny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633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1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Catherine &amp; Vicky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995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Catherine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703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Rob / Rheanne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22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Rob / Rheanne – ask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025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400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990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441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372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Rob / Catherine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51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259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696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Rob + Catherine in last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1AD0D-4B32-445F-A5C1-AC6009610CC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442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4F83-0503-4D22-8237-353E95B0E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84667-182B-438F-A215-CEE9444B8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7F9F4-49A4-40A9-9BE6-EB9361F55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BE305-FB0C-45BA-B601-D3C71A411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E1CB8-7643-4DCE-BF3E-6158C96C6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2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F8FB6-C2FF-4A81-B233-0E7CC6185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28CF0-A8D8-4608-9329-CB1BB1235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5A3BC-D4E2-43AD-8DCE-98D2CF46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9CAE2-6C31-44F1-ADCC-3B058A95D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2D998-26E1-43AC-ADCC-AACDA1DB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0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D27F5E-2670-4047-9BF7-6887F7CB8A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E9D4C-840B-4A72-9DC0-FC293A7BD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041B9-0042-448D-B41F-4DF6D84C4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BC75-E959-4D45-BFB2-2FA967C20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39674-55E2-48A9-886D-4B38FB9B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63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BC25D-79E2-454B-9377-D3CC46CEA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33080-1AE4-403B-B968-B44945B43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ED747-EC11-4265-A6A4-9D686C805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B7902-30F6-4298-81CF-0E2C6417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0279C-3738-4574-B3FC-8A89B6A3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15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D13FD-1AEE-4F15-BF53-086AABD33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78EFD-A61D-4526-9F3C-8B2A43C41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B0C33-0101-422F-B049-BACFDF27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A557E-7C99-40D1-9C65-4E8299DF5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C9D37-E7E1-4627-B18D-F2F5CF684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57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DE0BA-61F5-402F-BCD3-F135F754B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1C14D-E193-4D21-9344-014A62D98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89CFF-64F0-40BF-81AC-781B6933F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FEBDF-98E3-42C3-B0E6-351E2E96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50F56-1A88-4C2A-8CCB-7FD9EA83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701CB-3346-4C54-B978-89A1CEA21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44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7FC83-22DD-46E4-BD9A-222D5312F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9D108-AB16-4FA4-8F9A-238A4DB08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F2881-F7FA-4A1F-A28B-EF7A3BBBF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F6EAC7-1CA1-497E-9209-DA92F9876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62E0-CAA6-49EC-99A2-F9923F5BCC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DF4537-01D4-417E-8F89-29C4C44F3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D3E0ED-2ACD-4F32-854D-8621F4ED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1C80D9-F39F-460F-B6C0-914A2A2FA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49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7CB4-CD8E-4213-B8D3-C41A032F2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CE799C-753C-4A9D-81DB-98C2199ED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13F762-2E7B-4288-8C4D-CD329D75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AF2A92-B588-45D8-AD00-1922AC68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12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A3C22-167E-4C7B-9975-0F898D2C7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5DDBCA-CD0F-4660-833C-6C571FFBF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23AA5-9476-44E7-97D1-DF23B0B4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82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E9A7B-5C28-440F-84B1-CD42A29AC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84B6D-8DE5-4FBA-A570-8538CB8D3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F8722-7D84-48B8-AF94-F669941AC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F2FBBC-F3FF-40EB-B311-42E38215C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83DFD-727E-42CA-8E24-EECE9869D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C48E0-C3AE-4754-BE24-EA1249634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6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76502-E08A-417E-8356-9B51A549B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696621-C84B-4341-B0DA-213176592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4A332-9DBD-487F-A7F6-1DC1E6884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518F6-EC0A-4025-B95D-BCE5F341E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84423-C2CD-4822-8A12-0DADF3A4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DEAC3-13BE-4F84-86EB-4FE5AD85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99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98AA08-DBFA-4594-8F3E-3676BB67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3C288-1210-4643-AD0B-6764D2A77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B8622-C55D-441A-B9ED-0BBDE21FCD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78039-F71B-44DD-AD4E-42F561FCEC7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E70F8-3928-4EB3-A369-6C27DAF89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7D106-1DAB-44EB-83C3-092F41529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E0F05-0DA1-4F61-B7DA-27FFA0EC8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28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F28B64-AFE5-450F-8B89-90F1381BB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br>
              <a:rPr lang="en-GB" sz="6800" dirty="0"/>
            </a:br>
            <a:r>
              <a:rPr lang="en-GB" sz="6800" dirty="0"/>
              <a:t>West Norwood stakeholder workshop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9B2B61-BE94-4093-9F6D-25DE204BC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GB" dirty="0"/>
              <a:t>20 October 2022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21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0">
            <a:extLst>
              <a:ext uri="{FF2B5EF4-FFF2-40B4-BE49-F238E27FC236}">
                <a16:creationId xmlns:a16="http://schemas.microsoft.com/office/drawing/2014/main" id="{5C57BF4C-49B8-46BE-A54C-D162F8FBF2FF}"/>
              </a:ext>
            </a:extLst>
          </p:cNvPr>
          <p:cNvSpPr/>
          <p:nvPr/>
        </p:nvSpPr>
        <p:spPr>
          <a:xfrm>
            <a:off x="563258" y="1490790"/>
            <a:ext cx="1717357" cy="1485510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We are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5FBAE3-6A03-457F-BFD5-31AA2E98230D}"/>
              </a:ext>
            </a:extLst>
          </p:cNvPr>
          <p:cNvSpPr/>
          <p:nvPr/>
        </p:nvSpPr>
        <p:spPr>
          <a:xfrm>
            <a:off x="4464083" y="3098984"/>
            <a:ext cx="1603120" cy="1977878"/>
          </a:xfrm>
          <a:prstGeom prst="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Regulation 19 Pre-submission publication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2023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3A3C6E-1F00-4181-B529-C1F259D58D43}"/>
              </a:ext>
            </a:extLst>
          </p:cNvPr>
          <p:cNvSpPr/>
          <p:nvPr/>
        </p:nvSpPr>
        <p:spPr>
          <a:xfrm>
            <a:off x="2522375" y="3098985"/>
            <a:ext cx="1717357" cy="1977878"/>
          </a:xfrm>
          <a:prstGeom prst="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Council decision </a:t>
            </a: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to publish and submit Proposed Submission Version SADPD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934CD8-84C4-4C53-A282-584821281E99}"/>
              </a:ext>
            </a:extLst>
          </p:cNvPr>
          <p:cNvSpPr/>
          <p:nvPr/>
        </p:nvSpPr>
        <p:spPr>
          <a:xfrm>
            <a:off x="6339421" y="3099058"/>
            <a:ext cx="1567751" cy="19619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Submission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for Independent Examination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2023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E0090E-AF17-46AA-B240-CF8EC2CFFCEA}"/>
              </a:ext>
            </a:extLst>
          </p:cNvPr>
          <p:cNvSpPr/>
          <p:nvPr/>
        </p:nvSpPr>
        <p:spPr>
          <a:xfrm>
            <a:off x="8146535" y="3099058"/>
            <a:ext cx="1669045" cy="19619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Examination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Hearing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’Main Modifications’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Inspector’s report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72C441-CBEC-4DF2-AF13-103A6E3D3DB2}"/>
              </a:ext>
            </a:extLst>
          </p:cNvPr>
          <p:cNvSpPr/>
          <p:nvPr/>
        </p:nvSpPr>
        <p:spPr>
          <a:xfrm>
            <a:off x="10037763" y="3098984"/>
            <a:ext cx="1567751" cy="19540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Adoption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A8DDD26F-BE34-46D1-BCB8-757BCBD288FC}"/>
              </a:ext>
            </a:extLst>
          </p:cNvPr>
          <p:cNvSpPr/>
          <p:nvPr/>
        </p:nvSpPr>
        <p:spPr>
          <a:xfrm>
            <a:off x="563258" y="5161818"/>
            <a:ext cx="3676474" cy="50482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Sustainability appraisal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2ACB27-5E35-4111-B1F9-759A82ADB24D}"/>
              </a:ext>
            </a:extLst>
          </p:cNvPr>
          <p:cNvSpPr txBox="1">
            <a:spLocks/>
          </p:cNvSpPr>
          <p:nvPr/>
        </p:nvSpPr>
        <p:spPr>
          <a:xfrm>
            <a:off x="563258" y="428626"/>
            <a:ext cx="9474505" cy="7397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60A67"/>
                </a:solidFill>
                <a:latin typeface="+mj-lt"/>
                <a:ea typeface="ＭＳ Ｐゴシック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60A67"/>
                </a:solidFill>
                <a:latin typeface="Arial" pitchFamily="-107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60A67"/>
                </a:solidFill>
                <a:latin typeface="Arial" pitchFamily="-107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60A67"/>
                </a:solidFill>
                <a:latin typeface="Arial" pitchFamily="-107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60A67"/>
                </a:solidFill>
                <a:latin typeface="Arial" pitchFamily="-107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60A67"/>
                </a:solidFill>
                <a:latin typeface="Arial" pitchFamily="-107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60A67"/>
                </a:solidFill>
                <a:latin typeface="Arial" pitchFamily="-107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60A67"/>
                </a:solidFill>
                <a:latin typeface="Arial" pitchFamily="-107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60A67"/>
                </a:solidFill>
                <a:latin typeface="Arial" pitchFamily="-107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160A67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34" charset="-128"/>
                <a:cs typeface="+mj-cs"/>
              </a:rPr>
              <a:t>SADPD process and timetable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5FF03F-3041-4F57-BC85-8D227750219A}"/>
              </a:ext>
            </a:extLst>
          </p:cNvPr>
          <p:cNvSpPr/>
          <p:nvPr/>
        </p:nvSpPr>
        <p:spPr>
          <a:xfrm>
            <a:off x="565655" y="3092825"/>
            <a:ext cx="1717357" cy="1977878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Consider Reg 18 feedback </a:t>
            </a: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and prepare the Proposed Submission Version SADPD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4803DE-10DD-4606-BACE-3AC9277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 dirty="0">
                <a:latin typeface="+mj-lt"/>
                <a:ea typeface="+mj-ea"/>
                <a:cs typeface="+mj-cs"/>
              </a:rPr>
              <a:t>Item </a:t>
            </a:r>
            <a:r>
              <a:rPr lang="en-US" sz="8000" dirty="0"/>
              <a:t>3</a:t>
            </a:r>
            <a:endParaRPr lang="en-US" sz="8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4EBB8-E3A9-4B0B-8E0E-5E9C3BBC9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7318" y="4619624"/>
            <a:ext cx="4570385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Feedbac</a:t>
            </a:r>
            <a:r>
              <a:rPr lang="en-US" dirty="0">
                <a:solidFill>
                  <a:schemeClr val="tx1"/>
                </a:solidFill>
              </a:rPr>
              <a:t>k from Regulation 18 consultation on sites 18 and 19</a:t>
            </a:r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0497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2E5D20-7C8D-4DEF-9A58-8BAB0CCB4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GB" sz="4000" dirty="0"/>
              <a:t>Site 18 - consultation response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D9C9CE0-6FBA-4C1B-AEF0-6AA78DB9C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/>
              <a:t>Comments from 1,317 people/groups about Site 18: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en-GB" sz="2200" dirty="0"/>
              <a:t>94% objecting</a:t>
            </a:r>
          </a:p>
          <a:p>
            <a:r>
              <a:rPr lang="en-GB" sz="2200" dirty="0"/>
              <a:t>3% mixed response</a:t>
            </a:r>
          </a:p>
          <a:p>
            <a:r>
              <a:rPr lang="en-GB" sz="2200" dirty="0"/>
              <a:t>2% broadly in support</a:t>
            </a:r>
          </a:p>
          <a:p>
            <a:r>
              <a:rPr lang="en-GB" sz="2200" dirty="0"/>
              <a:t>1% neutral response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867456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1E0797-8283-4D5D-8884-4C6709B67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GB" sz="4000"/>
              <a:t>Site 18 – most frequent arguments against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13FE2E0-F93B-4914-A310-E885DC53F1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589751"/>
              </p:ext>
            </p:extLst>
          </p:nvPr>
        </p:nvGraphicFramePr>
        <p:xfrm>
          <a:off x="1682044" y="2018806"/>
          <a:ext cx="7421615" cy="4201371"/>
        </p:xfrm>
        <a:graphic>
          <a:graphicData uri="http://schemas.openxmlformats.org/drawingml/2006/table">
            <a:tbl>
              <a:tblPr/>
              <a:tblGrid>
                <a:gridCol w="6472651">
                  <a:extLst>
                    <a:ext uri="{9D8B030D-6E8A-4147-A177-3AD203B41FA5}">
                      <a16:colId xmlns:a16="http://schemas.microsoft.com/office/drawing/2014/main" val="3731241953"/>
                    </a:ext>
                  </a:extLst>
                </a:gridCol>
                <a:gridCol w="948964">
                  <a:extLst>
                    <a:ext uri="{9D8B030D-6E8A-4147-A177-3AD203B41FA5}">
                      <a16:colId xmlns:a16="http://schemas.microsoft.com/office/drawing/2014/main" val="2883028656"/>
                    </a:ext>
                  </a:extLst>
                </a:gridCol>
              </a:tblGrid>
              <a:tr h="51363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Site should be removed from SADPD to enable fuller engagement with the community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79694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impact on character/visual amenity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410457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Inadequate Consultation/Fuller engagement with the community required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926843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Excessive building height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911811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impact on town centre/retail provision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465778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Development will cause increase in traffic/air quality issues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655802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impact on businesses/loss of jobs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317006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impact on local community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81496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Overdevelopment/too dense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617838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Contrary to Local Plan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554717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heritage impact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34487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Increased parking difficulties/object to loss of car park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967175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Insufficient regard to Net Zero objectives/Climate Emergency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366663"/>
                  </a:ext>
                </a:extLst>
              </a:tr>
              <a:tr h="2836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Against previous council commitments/2017 Masterplan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5193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56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7E1D9-39EB-4DE1-AC1A-546523D5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GB" sz="4000" dirty="0"/>
              <a:t>Site 18 – arguments in support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BCFEE0-47ED-4470-AD41-B81AA3658E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598994"/>
              </p:ext>
            </p:extLst>
          </p:nvPr>
        </p:nvGraphicFramePr>
        <p:xfrm>
          <a:off x="2652889" y="2276855"/>
          <a:ext cx="5971822" cy="3728835"/>
        </p:xfrm>
        <a:graphic>
          <a:graphicData uri="http://schemas.openxmlformats.org/drawingml/2006/table">
            <a:tbl>
              <a:tblPr/>
              <a:tblGrid>
                <a:gridCol w="4608195">
                  <a:extLst>
                    <a:ext uri="{9D8B030D-6E8A-4147-A177-3AD203B41FA5}">
                      <a16:colId xmlns:a16="http://schemas.microsoft.com/office/drawing/2014/main" val="3636531881"/>
                    </a:ext>
                  </a:extLst>
                </a:gridCol>
                <a:gridCol w="1363627">
                  <a:extLst>
                    <a:ext uri="{9D8B030D-6E8A-4147-A177-3AD203B41FA5}">
                      <a16:colId xmlns:a16="http://schemas.microsoft.com/office/drawing/2014/main" val="1028983380"/>
                    </a:ext>
                  </a:extLst>
                </a:gridCol>
              </a:tblGrid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Non-specific Support 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968908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Improved town centre/high street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593767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provision of housing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282769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Improved public realm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641028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Improved space for businesses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52465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Better use of space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815844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provision of affordable homes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902732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Improved cycling infrastructure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200534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Suitable location for taller buildings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40282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removal of petrol station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583326"/>
                  </a:ext>
                </a:extLst>
              </a:tr>
              <a:tr h="4270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green infrastructure improvements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82834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Improved sustainability (general)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490754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Transport improvements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603761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Improved access/servicing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592016"/>
                  </a:ext>
                </a:extLst>
              </a:tr>
              <a:tr h="2358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Positive impact on community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275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746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CF2656-7CB9-4F47-B2BF-87E999380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GB" sz="4000"/>
              <a:t>Site 18 – stakeholder group key messages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AA714-3EB5-4827-8AE3-05A4D78F0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GB" sz="2000" dirty="0"/>
              <a:t>Want investment and regeneration, new homes and business space, thriving local businesses</a:t>
            </a:r>
          </a:p>
          <a:p>
            <a:r>
              <a:rPr lang="en-GB" sz="2000" dirty="0"/>
              <a:t>Why is the Manual for Delivery approach not being followed?</a:t>
            </a:r>
          </a:p>
          <a:p>
            <a:r>
              <a:rPr lang="en-GB" sz="2000" dirty="0"/>
              <a:t>Frustration at lack of on-site delivery by Council since 2017</a:t>
            </a:r>
          </a:p>
          <a:p>
            <a:r>
              <a:rPr lang="en-GB" sz="2000" dirty="0"/>
              <a:t>Principal issue is building heights</a:t>
            </a:r>
          </a:p>
          <a:p>
            <a:r>
              <a:rPr lang="en-GB" sz="2000" dirty="0"/>
              <a:t>Don’t want to lose B&amp;Q, Knowles/independent businesses, parking, petrol station </a:t>
            </a:r>
          </a:p>
          <a:p>
            <a:r>
              <a:rPr lang="en-GB" sz="2000" dirty="0"/>
              <a:t>Want a collaborative approach; and/or NPA to lead the allocation</a:t>
            </a:r>
          </a:p>
          <a:p>
            <a:r>
              <a:rPr lang="en-GB" sz="2000" dirty="0"/>
              <a:t>How will phasing work? </a:t>
            </a:r>
          </a:p>
          <a:p>
            <a:r>
              <a:rPr lang="en-GB" sz="2000" dirty="0"/>
              <a:t>Impact on existing businesses, will they be compensated?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4910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2E5D20-7C8D-4DEF-9A58-8BAB0CCB4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GB" sz="4000" dirty="0"/>
              <a:t>Site 19 – consultation response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D9C9CE0-6FBA-4C1B-AEF0-6AA78DB9C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/>
              <a:t>Comments from 1,470 people/groups</a:t>
            </a:r>
          </a:p>
          <a:p>
            <a:endParaRPr lang="en-GB" sz="2200" dirty="0"/>
          </a:p>
          <a:p>
            <a:r>
              <a:rPr lang="en-GB" sz="2200" dirty="0"/>
              <a:t>95% objecting</a:t>
            </a:r>
          </a:p>
          <a:p>
            <a:r>
              <a:rPr lang="en-GB" sz="2200" dirty="0"/>
              <a:t>1% in broad support</a:t>
            </a:r>
          </a:p>
          <a:p>
            <a:r>
              <a:rPr lang="en-GB" sz="2200" dirty="0"/>
              <a:t>3% mixed response</a:t>
            </a:r>
          </a:p>
          <a:p>
            <a:r>
              <a:rPr lang="en-GB" sz="2200" dirty="0"/>
              <a:t>2% neutral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311039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1E0797-8283-4D5D-8884-4C6709B67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GB" sz="4000" dirty="0"/>
              <a:t>Site 19 – most frequent arguments against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D2390C5-85D4-49AA-9219-D74818D770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822074"/>
              </p:ext>
            </p:extLst>
          </p:nvPr>
        </p:nvGraphicFramePr>
        <p:xfrm>
          <a:off x="1659467" y="2221992"/>
          <a:ext cx="8603470" cy="4235252"/>
        </p:xfrm>
        <a:graphic>
          <a:graphicData uri="http://schemas.openxmlformats.org/drawingml/2006/table">
            <a:tbl>
              <a:tblPr/>
              <a:tblGrid>
                <a:gridCol w="6742408">
                  <a:extLst>
                    <a:ext uri="{9D8B030D-6E8A-4147-A177-3AD203B41FA5}">
                      <a16:colId xmlns:a16="http://schemas.microsoft.com/office/drawing/2014/main" val="3581421018"/>
                    </a:ext>
                  </a:extLst>
                </a:gridCol>
                <a:gridCol w="1861062">
                  <a:extLst>
                    <a:ext uri="{9D8B030D-6E8A-4147-A177-3AD203B41FA5}">
                      <a16:colId xmlns:a16="http://schemas.microsoft.com/office/drawing/2014/main" val="3293175747"/>
                    </a:ext>
                  </a:extLst>
                </a:gridCol>
              </a:tblGrid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impact on character/visual amenity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497876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Site should be removed from SADPD to enable fuller engagement with the community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30685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Excessive height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034087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Inadequate Consultation/Fuller engagement with the community required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562661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Increase in traffic/worsening air quality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640494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Daylight &amp; Sunlight Impact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144424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impact on views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049529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Increased parking difficulties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0775496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impact on green infrastructure/biodiversity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962007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Inadequate Affordable Housing/Site not viable for Affordable Housing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30997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impact on local community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939836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Negative impact on town centre/retail provision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92667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Overdevelopment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896033"/>
                  </a:ext>
                </a:extLst>
              </a:tr>
              <a:tr h="3025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Concern about loss of existing industrial provision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908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817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7E1D9-39EB-4DE1-AC1A-546523D5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GB" sz="4000" dirty="0"/>
              <a:t>Site 19 – all arguments for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2500009-D9B7-4BD1-BAF0-26B2CD4338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032042"/>
              </p:ext>
            </p:extLst>
          </p:nvPr>
        </p:nvGraphicFramePr>
        <p:xfrm>
          <a:off x="2506134" y="2122311"/>
          <a:ext cx="5960534" cy="3983578"/>
        </p:xfrm>
        <a:graphic>
          <a:graphicData uri="http://schemas.openxmlformats.org/drawingml/2006/table">
            <a:tbl>
              <a:tblPr/>
              <a:tblGrid>
                <a:gridCol w="5082736">
                  <a:extLst>
                    <a:ext uri="{9D8B030D-6E8A-4147-A177-3AD203B41FA5}">
                      <a16:colId xmlns:a16="http://schemas.microsoft.com/office/drawing/2014/main" val="3290714012"/>
                    </a:ext>
                  </a:extLst>
                </a:gridCol>
                <a:gridCol w="877798">
                  <a:extLst>
                    <a:ext uri="{9D8B030D-6E8A-4147-A177-3AD203B41FA5}">
                      <a16:colId xmlns:a16="http://schemas.microsoft.com/office/drawing/2014/main" val="4085287942"/>
                    </a:ext>
                  </a:extLst>
                </a:gridCol>
              </a:tblGrid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provision of affordable housing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762489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provision of housing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177763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Better use of space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43750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Improved cycling/pedestrian infrastructure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004303"/>
                  </a:ext>
                </a:extLst>
              </a:tr>
              <a:tr h="3075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Improved space for businesses/Support for provision of employment uses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845374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Non-specific support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950433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urban greening/improved public realm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464058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Improved access/connectivity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317314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car free development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900879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brownfield first approach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65680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design/layout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736884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Policy viable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533126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 for height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534180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Consistent with Local Plan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917179"/>
                  </a:ext>
                </a:extLst>
              </a:tr>
              <a:tr h="2625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Positive impact on town centre/retail provision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128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861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CF2656-7CB9-4F47-B2BF-87E999380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GB" sz="4000" dirty="0"/>
              <a:t>Site 19 – stakeholder group key messages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AA714-3EB5-4827-8AE3-05A4D78F0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GB" sz="2200" dirty="0"/>
              <a:t>Tall buildings are not appropriate</a:t>
            </a:r>
          </a:p>
          <a:p>
            <a:r>
              <a:rPr lang="en-GB" sz="2200" dirty="0"/>
              <a:t>Impact on existing businesses, where will they go?</a:t>
            </a:r>
          </a:p>
          <a:p>
            <a:r>
              <a:rPr lang="en-GB" sz="2200" dirty="0"/>
              <a:t>Keep this site for ‘messy, noisy’ uses that can’t go elsewhere</a:t>
            </a:r>
          </a:p>
          <a:p>
            <a:r>
              <a:rPr lang="en-GB" sz="2200" dirty="0"/>
              <a:t>The site will not deliver any/enough affordable housing</a:t>
            </a:r>
          </a:p>
          <a:p>
            <a:r>
              <a:rPr lang="en-GB" sz="2200" dirty="0"/>
              <a:t>‘Developer-led’ approach</a:t>
            </a:r>
          </a:p>
          <a:p>
            <a:r>
              <a:rPr lang="en-GB" sz="2200" dirty="0"/>
              <a:t>Impact on the town centre is not explained</a:t>
            </a:r>
          </a:p>
          <a:p>
            <a:r>
              <a:rPr lang="en-GB" sz="2200" dirty="0"/>
              <a:t>Traffic generation/parking (no CPZ)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12898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0AD96-F6E6-4FB2-9A9D-FAA4882A0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GB" sz="6000" dirty="0"/>
              <a:t>Agenda – workshop 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83142-4602-4EA6-A394-30F952CB5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dirty="0"/>
              <a:t>Introduction – purpose of engagement and parameters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Role of SADPD and preparation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Feedback from Regulation 18 consultation on WNTH sites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Vision for WNTH and sites 18 and 19, relationship with Manual for Delivery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Facilitated discussion</a:t>
            </a:r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08460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4803DE-10DD-4606-BACE-3AC9277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z="6000" dirty="0"/>
              <a:t>Discussion - Is this a correct summary of the main points raised? </a:t>
            </a:r>
            <a:endParaRPr lang="en-US" sz="8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772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4803DE-10DD-4606-BACE-3AC9277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 dirty="0">
                <a:latin typeface="+mj-lt"/>
                <a:ea typeface="+mj-ea"/>
                <a:cs typeface="+mj-cs"/>
              </a:rPr>
              <a:t>Item </a:t>
            </a:r>
            <a:r>
              <a:rPr lang="en-US" sz="8000" dirty="0"/>
              <a:t>4</a:t>
            </a:r>
            <a:endParaRPr lang="en-US" sz="8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4EBB8-E3A9-4B0B-8E0E-5E9C3BBC9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7318" y="4619624"/>
            <a:ext cx="4570385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GB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Objectives and delivery challenges in WNTH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8312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E8A84-00D3-44DF-A1D3-289CE3D8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5400" dirty="0"/>
              <a:t>Objectives for sustainable growth in WNTH?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7922E-62A1-43B5-A718-7BA002815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5800"/>
            <a:ext cx="10515600" cy="4044636"/>
          </a:xfrm>
        </p:spPr>
        <p:txBody>
          <a:bodyPr>
            <a:noAutofit/>
          </a:bodyPr>
          <a:lstStyle/>
          <a:p>
            <a:pPr marL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</a:rPr>
              <a:t>More </a:t>
            </a:r>
            <a:r>
              <a:rPr lang="en-GB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housing and affordable housing</a:t>
            </a: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Quality of public realm/place-making</a:t>
            </a: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Improved connections/healthy routes</a:t>
            </a: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More commercial workspace</a:t>
            </a: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Support for High Street and town centre</a:t>
            </a: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Urban greening</a:t>
            </a: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Environmental sustainability</a:t>
            </a: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Valuing heritage</a:t>
            </a: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604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87D4FD-CD59-699F-B39A-4D74879F3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dirty="0"/>
              <a:t>What has changed since 2017?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75E7A-6711-FD08-D755-D65A41598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sz="3200" dirty="0"/>
              <a:t>Changing economic context from Covid-19 i.e. accelerated shift away from retail-led town centres and rise in working closer to home</a:t>
            </a:r>
          </a:p>
          <a:p>
            <a:r>
              <a:rPr lang="en-GB" sz="3200" dirty="0"/>
              <a:t>Focus on ‘15-minute cities’ and flexibility of uses in town centres </a:t>
            </a:r>
          </a:p>
          <a:p>
            <a:r>
              <a:rPr lang="en-GB" sz="3200" dirty="0"/>
              <a:t>Rising costs of development </a:t>
            </a:r>
          </a:p>
          <a:p>
            <a:r>
              <a:rPr lang="en-GB" sz="3200" dirty="0"/>
              <a:t>Adoption of London Plan 2021 – new housing target and requirement for design-led optimisation on every site</a:t>
            </a:r>
            <a:endParaRPr lang="en-GB" sz="3200" dirty="0">
              <a:cs typeface="Calibri"/>
            </a:endParaRPr>
          </a:p>
          <a:p>
            <a:r>
              <a:rPr lang="en-GB" sz="3200" dirty="0">
                <a:cs typeface="Calibri"/>
              </a:rPr>
              <a:t>Adoption of the Lambeth Local Plan 2021 – Policy PN7 updated</a:t>
            </a:r>
          </a:p>
        </p:txBody>
      </p:sp>
    </p:spTree>
    <p:extLst>
      <p:ext uri="{BB962C8B-B14F-4D97-AF65-F5344CB8AC3E}">
        <p14:creationId xmlns:p14="http://schemas.microsoft.com/office/powerpoint/2010/main" val="1294080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4803DE-10DD-4606-BACE-3AC9277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z="6000" dirty="0"/>
              <a:t>Opportunities and challenges for delivery – open discussion </a:t>
            </a:r>
            <a:endParaRPr lang="en-US" sz="8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8949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4803DE-10DD-4606-BACE-3AC9277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 dirty="0">
                <a:latin typeface="+mj-lt"/>
                <a:ea typeface="+mj-ea"/>
                <a:cs typeface="+mj-cs"/>
              </a:rPr>
              <a:t>Item 5</a:t>
            </a:r>
            <a:endParaRPr lang="en-US" sz="8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4EBB8-E3A9-4B0B-8E0E-5E9C3BBC9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7318" y="4619624"/>
            <a:ext cx="4570385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Workshop 2 overview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546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0AD96-F6E6-4FB2-9A9D-FAA4882A0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GB" sz="6000" dirty="0"/>
              <a:t>Agenda – workshop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83142-4602-4EA6-A394-30F952CB5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dirty="0"/>
              <a:t>Brief recap of workshop 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Context – sustainable growth and housing delivery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Design-led optimisation – what does this mean?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Affordable housing – how does it work?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Types of workspace and demand in WNTH – Avison Young findings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Overview of deliverability concepts in planning </a:t>
            </a:r>
          </a:p>
          <a:p>
            <a:pPr marL="0" indent="0">
              <a:buNone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  <a:p>
            <a:pPr marL="514350" indent="-514350">
              <a:buFont typeface="+mj-lt"/>
              <a:buAutoNum type="arabicPeriod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0988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4803DE-10DD-4606-BACE-3AC9277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Item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4EBB8-E3A9-4B0B-8E0E-5E9C3BBC9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7318" y="4619624"/>
            <a:ext cx="4570385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GB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Introduction – purpose of engagement and parameters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55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B546376-116C-443F-B43F-FDCF5551F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/>
              <a:t>Purpose of the workshops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AA8A9F-16DC-4203-98E0-0845165A1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GB" sz="2200" dirty="0"/>
              <a:t>To acknowledge the feedback received in response to Regulation 18 consultation on Draft SADPD sites 18 and 19</a:t>
            </a:r>
          </a:p>
          <a:p>
            <a:r>
              <a:rPr lang="en-GB" sz="2200" dirty="0"/>
              <a:t>To explore the points raised with community representatives</a:t>
            </a:r>
          </a:p>
          <a:p>
            <a:r>
              <a:rPr lang="en-GB" sz="2200" dirty="0"/>
              <a:t>To explore areas of agreement and shared objectives</a:t>
            </a:r>
          </a:p>
          <a:p>
            <a:r>
              <a:rPr lang="en-GB" sz="2200" dirty="0"/>
              <a:t>To provide an opportunity to ask further questions about and discuss the Council’s approach to:</a:t>
            </a:r>
          </a:p>
          <a:p>
            <a:pPr lvl="1"/>
            <a:r>
              <a:rPr lang="en-GB" sz="2200" dirty="0"/>
              <a:t>the emerging site allocation policies</a:t>
            </a:r>
          </a:p>
          <a:p>
            <a:pPr lvl="1"/>
            <a:r>
              <a:rPr lang="en-GB" sz="2200" dirty="0"/>
              <a:t>delivery on Site 18</a:t>
            </a:r>
          </a:p>
        </p:txBody>
      </p:sp>
    </p:spTree>
    <p:extLst>
      <p:ext uri="{BB962C8B-B14F-4D97-AF65-F5344CB8AC3E}">
        <p14:creationId xmlns:p14="http://schemas.microsoft.com/office/powerpoint/2010/main" val="56219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BB49C8-1D8E-A2DC-FD55-51FDC3A1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dirty="0"/>
              <a:t>Parameters for the workshops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72049-C1FE-E385-2F48-6DD1B52BF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Officers will make a short presentation, after which there will be time for discussion.</a:t>
            </a:r>
          </a:p>
          <a:p>
            <a:pPr marL="0" indent="0">
              <a:buNone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Raise your hand to speak, and the facilitator will call on you.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Please wait for others to finish what they’re saying before speaking.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The session will run for 90 minutes – we will allocate time to each item.</a:t>
            </a:r>
          </a:p>
          <a:p>
            <a:pPr marL="0" indent="0">
              <a:buNone/>
            </a:pPr>
            <a:r>
              <a:rPr lang="en-GB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There will be no discussion of </a:t>
            </a:r>
            <a:r>
              <a:rPr lang="en-GB" sz="2000" dirty="0" err="1"/>
              <a:t>Ecoworld’s</a:t>
            </a:r>
            <a:r>
              <a:rPr lang="en-GB" sz="2000" dirty="0"/>
              <a:t> proposals for Site 19 – please feed any comments on those directly back to </a:t>
            </a:r>
            <a:r>
              <a:rPr lang="en-GB" sz="2000" dirty="0" err="1"/>
              <a:t>Ecoworld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740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4803DE-10DD-4606-BACE-3AC9277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 dirty="0">
                <a:latin typeface="+mj-lt"/>
                <a:ea typeface="+mj-ea"/>
                <a:cs typeface="+mj-cs"/>
              </a:rPr>
              <a:t>Item </a:t>
            </a:r>
            <a:r>
              <a:rPr lang="en-US" sz="8000" dirty="0"/>
              <a:t>2</a:t>
            </a:r>
            <a:endParaRPr lang="en-US" sz="80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4EBB8-E3A9-4B0B-8E0E-5E9C3BBC9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7318" y="4619624"/>
            <a:ext cx="4570385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GB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Role of SADPD and preparation process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2902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E8A84-00D3-44DF-A1D3-289CE3D8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dirty="0"/>
              <a:t>Overview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7922E-62A1-43B5-A718-7BA002815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r>
              <a:rPr lang="en-GB" sz="2400" dirty="0"/>
              <a:t>Part of statutory development plan, follows Local Plan adoption (Sept 2021)</a:t>
            </a:r>
          </a:p>
          <a:p>
            <a:r>
              <a:rPr lang="en-GB" sz="2400" dirty="0">
                <a:solidFill>
                  <a:prstClr val="black"/>
                </a:solidFill>
              </a:rPr>
              <a:t>Helps deliver Borough Plan objectives – sustainable and inclusive growth</a:t>
            </a:r>
          </a:p>
          <a:p>
            <a:r>
              <a:rPr lang="en-GB" sz="2400" dirty="0"/>
              <a:t>‘Regulation 18’ consultation 10 January to 22 February 2022 (Cabinet 13 Dec 2021)</a:t>
            </a:r>
          </a:p>
          <a:p>
            <a:r>
              <a:rPr lang="en-GB" sz="2400" dirty="0"/>
              <a:t>Consultation and engagement plan agreed by Cabinet and consistent with Statement of Community Involvement</a:t>
            </a:r>
          </a:p>
          <a:p>
            <a:pPr>
              <a:defRPr/>
            </a:pPr>
            <a:r>
              <a:rPr lang="en-GB" sz="2400" dirty="0">
                <a:solidFill>
                  <a:prstClr val="black"/>
                </a:solidFill>
              </a:rPr>
              <a:t>Consulted on full draft SADPD, with evidence and draft Sustainability Appraisal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Invited comments on the subject of the Draft SADPD and proposed approach to the sites included in it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7512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E8A84-00D3-44DF-A1D3-289CE3D8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dirty="0"/>
              <a:t>Rationale for allocations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7922E-62A1-43B5-A718-7BA002815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38105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necessary for every site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Site-specific parameters for type and scale of development expected and associated public benefits and place-making objectives following the principle of design-led optimisation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 site-specific circumstances - more tailored than borough-wide policies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Articulate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 and potential of land assembly/comprehensive approach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 landowners to consider potential of their site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additional sites appropriate for tall buildings</a:t>
            </a:r>
          </a:p>
        </p:txBody>
      </p:sp>
    </p:spTree>
    <p:extLst>
      <p:ext uri="{BB962C8B-B14F-4D97-AF65-F5344CB8AC3E}">
        <p14:creationId xmlns:p14="http://schemas.microsoft.com/office/powerpoint/2010/main" val="799498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4EA892-B75C-474F-9BF4-9A9229590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What was available for comment at Reg 18?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96EA26-CA37-4AD9-80AC-24B4F514C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GB" sz="2400" dirty="0"/>
              <a:t>Draft vision for each site</a:t>
            </a:r>
          </a:p>
          <a:p>
            <a:r>
              <a:rPr lang="en-GB" sz="2400" dirty="0"/>
              <a:t>Draft policy wording for each site</a:t>
            </a:r>
          </a:p>
          <a:p>
            <a:r>
              <a:rPr lang="en-GB" sz="2400" dirty="0"/>
              <a:t>Contextual information about each site</a:t>
            </a:r>
          </a:p>
          <a:p>
            <a:r>
              <a:rPr lang="en-GB" sz="2400" dirty="0"/>
              <a:t>Supporting evidence for approach taken on each site</a:t>
            </a:r>
          </a:p>
          <a:p>
            <a:r>
              <a:rPr lang="en-GB" sz="2400" dirty="0"/>
              <a:t>Draft sustainability appraisal for each site</a:t>
            </a:r>
          </a:p>
          <a:p>
            <a:pPr lvl="1"/>
            <a:r>
              <a:rPr lang="en-GB" sz="2000" dirty="0"/>
              <a:t>Appraised against 18 sustainability objectives covering equality, health and well-being/ reduction in health inequality, inclusive environments, safety, economy, environment, green infrastructure, air quality etc</a:t>
            </a:r>
          </a:p>
          <a:p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“All written comments will be given full consideration prior to next version of the Draft SADPD.  That version will be accompanied by a consultation report, setting out a response to the written comments made at this stage.”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sz="24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43696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28c7a35-efc3-494b-91c0-c7eb684b9e9f">
      <Terms xmlns="http://schemas.microsoft.com/office/infopath/2007/PartnerControls"/>
    </lcf76f155ced4ddcb4097134ff3c332f>
    <TaxCatchAll xmlns="3762e1dc-9bcc-4a22-91e6-a5cb4b094858" xsi:nil="true"/>
    <Document_x0020_type xmlns="828c7a35-efc3-494b-91c0-c7eb684b9e9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5FE0604B2A8C468A006F99E3C4EEB4" ma:contentTypeVersion="16" ma:contentTypeDescription="Create a new document." ma:contentTypeScope="" ma:versionID="b085a6a9a4cdc1a728d6773172a3dbb6">
  <xsd:schema xmlns:xsd="http://www.w3.org/2001/XMLSchema" xmlns:xs="http://www.w3.org/2001/XMLSchema" xmlns:p="http://schemas.microsoft.com/office/2006/metadata/properties" xmlns:ns2="828c7a35-efc3-494b-91c0-c7eb684b9e9f" xmlns:ns3="4a33b117-8c5a-4f1e-b0ad-b7942f55838b" xmlns:ns4="3762e1dc-9bcc-4a22-91e6-a5cb4b094858" targetNamespace="http://schemas.microsoft.com/office/2006/metadata/properties" ma:root="true" ma:fieldsID="eb86660349850f27b4e0be6869492698" ns2:_="" ns3:_="" ns4:_="">
    <xsd:import namespace="828c7a35-efc3-494b-91c0-c7eb684b9e9f"/>
    <xsd:import namespace="4a33b117-8c5a-4f1e-b0ad-b7942f55838b"/>
    <xsd:import namespace="3762e1dc-9bcc-4a22-91e6-a5cb4b094858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c7a35-efc3-494b-91c0-c7eb684b9e9f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format="Dropdown" ma:internalName="Document_x0020_type">
      <xsd:simpleType>
        <xsd:restriction base="dms:Choice">
          <xsd:enumeration value="ITT"/>
          <xsd:enumeration value="Gateway procurement reports"/>
          <xsd:enumeration value="Cabinet report/CMDR/ODDR"/>
          <xsd:enumeration value="CMB report"/>
          <xsd:enumeration value="Officer level briefing"/>
          <xsd:enumeration value="Site photos"/>
          <xsd:enumeration value="Presentations"/>
          <xsd:enumeration value="Communication/engagement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f3f23c5-8d61-4350-8abb-3478464986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3b117-8c5a-4f1e-b0ad-b7942f55838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62e1dc-9bcc-4a22-91e6-a5cb4b09485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8c0eaf76-4c65-43fa-adb1-00d237d9580b}" ma:internalName="TaxCatchAll" ma:showField="CatchAllData" ma:web="4a33b117-8c5a-4f1e-b0ad-b7942f5583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7AF2F5-044C-40DF-B4B0-263E1BCAE4A6}">
  <ds:schemaRefs>
    <ds:schemaRef ds:uri="http://purl.org/dc/elements/1.1/"/>
    <ds:schemaRef ds:uri="4a33b117-8c5a-4f1e-b0ad-b7942f55838b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762e1dc-9bcc-4a22-91e6-a5cb4b094858"/>
    <ds:schemaRef ds:uri="http://schemas.microsoft.com/office/2006/metadata/properties"/>
    <ds:schemaRef ds:uri="828c7a35-efc3-494b-91c0-c7eb684b9e9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A73083-98D1-418B-9B90-C69BAB9E60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9AFDC1-8D53-4413-B2DC-CBAB675CE4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8c7a35-efc3-494b-91c0-c7eb684b9e9f"/>
    <ds:schemaRef ds:uri="4a33b117-8c5a-4f1e-b0ad-b7942f55838b"/>
    <ds:schemaRef ds:uri="3762e1dc-9bcc-4a22-91e6-a5cb4b0948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10371</TotalTime>
  <Words>1351</Words>
  <Application>Microsoft Office PowerPoint</Application>
  <PresentationFormat>Widescreen</PresentationFormat>
  <Paragraphs>227</Paragraphs>
  <Slides>26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Office Theme</vt:lpstr>
      <vt:lpstr> West Norwood stakeholder workshop 1</vt:lpstr>
      <vt:lpstr>Agenda – workshop 1</vt:lpstr>
      <vt:lpstr>Item 1</vt:lpstr>
      <vt:lpstr>Purpose of the workshops</vt:lpstr>
      <vt:lpstr>Parameters for the workshops</vt:lpstr>
      <vt:lpstr>Item 2</vt:lpstr>
      <vt:lpstr>Overview</vt:lpstr>
      <vt:lpstr>Rationale for allocations</vt:lpstr>
      <vt:lpstr>What was available for comment at Reg 18?</vt:lpstr>
      <vt:lpstr>PowerPoint Presentation</vt:lpstr>
      <vt:lpstr>Item 3</vt:lpstr>
      <vt:lpstr>Site 18 - consultation response</vt:lpstr>
      <vt:lpstr>Site 18 – most frequent arguments against</vt:lpstr>
      <vt:lpstr>Site 18 – arguments in support</vt:lpstr>
      <vt:lpstr>Site 18 – stakeholder group key messages</vt:lpstr>
      <vt:lpstr>Site 19 – consultation response</vt:lpstr>
      <vt:lpstr>Site 19 – most frequent arguments against</vt:lpstr>
      <vt:lpstr>Site 19 – all arguments for</vt:lpstr>
      <vt:lpstr>Site 19 – stakeholder group key messages</vt:lpstr>
      <vt:lpstr>Discussion - Is this a correct summary of the main points raised? </vt:lpstr>
      <vt:lpstr>Item 4</vt:lpstr>
      <vt:lpstr>Objectives for sustainable growth in WNTH?</vt:lpstr>
      <vt:lpstr>What has changed since 2017?</vt:lpstr>
      <vt:lpstr>Opportunities and challenges for delivery – open discussion </vt:lpstr>
      <vt:lpstr>Item 5</vt:lpstr>
      <vt:lpstr>Agenda – workshop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Sites 18 and 19</dc:title>
  <dc:creator>Catherine Carpenter</dc:creator>
  <cp:lastModifiedBy>Sally Dickens</cp:lastModifiedBy>
  <cp:revision>52</cp:revision>
  <dcterms:created xsi:type="dcterms:W3CDTF">2022-04-19T09:41:54Z</dcterms:created>
  <dcterms:modified xsi:type="dcterms:W3CDTF">2022-10-19T11:54:36Z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0x010100925FE0604B2A8C468A006F99E3C4EEB4</vt:lpwstr>
  </property>
  <property fmtid="{D5CDD505-2E9C-101B-9397-08002B2CF9AE}" pid="3" name="MediaServiceImageTags">
    <vt:lpwstr/>
  </property>
</Properties>
</file>