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3" r:id="rId4"/>
    <p:sldId id="265" r:id="rId5"/>
    <p:sldId id="266" r:id="rId6"/>
    <p:sldId id="267" r:id="rId7"/>
    <p:sldId id="280" r:id="rId8"/>
    <p:sldId id="269" r:id="rId9"/>
    <p:sldId id="270" r:id="rId10"/>
    <p:sldId id="271" r:id="rId11"/>
    <p:sldId id="272" r:id="rId12"/>
    <p:sldId id="273" r:id="rId13"/>
    <p:sldId id="278" r:id="rId14"/>
    <p:sldId id="279" r:id="rId15"/>
    <p:sldId id="281" r:id="rId16"/>
    <p:sldId id="282" r:id="rId17"/>
    <p:sldId id="261" r:id="rId18"/>
    <p:sldId id="262" r:id="rId19"/>
    <p:sldId id="28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B486"/>
    <a:srgbClr val="F09648"/>
    <a:srgbClr val="93C0E8"/>
    <a:srgbClr val="AB2F92"/>
    <a:srgbClr val="FDB71A"/>
    <a:srgbClr val="DAA5CF"/>
    <a:srgbClr val="FCB619"/>
    <a:srgbClr val="F98546"/>
    <a:srgbClr val="C22F39"/>
    <a:srgbClr val="DDD6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E1F27-8960-4C7C-BD35-603EF1D8CA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BE45C-D65D-48CC-A6EE-C38AD2B7E4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1E4D6-1200-4D6C-982E-913877B80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664B5-2B23-4FE5-BBB6-7DB474211791}" type="datetimeFigureOut">
              <a:rPr lang="en-GB" smtClean="0"/>
              <a:t>18/08/2020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69704-1425-4435-9ACF-F27483E8C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EB92A-2E3B-4AB8-88E6-5EA8DF13B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18F6-A4DC-4274-9744-6582549CA4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5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97E49-C9C3-4E1B-A3DC-A45ACA635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E975EE-7103-4B64-96D6-715219D0DA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6CC10-2228-4BE3-8658-AAB20002C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664B5-2B23-4FE5-BBB6-7DB474211791}" type="datetimeFigureOut">
              <a:rPr lang="en-GB" smtClean="0"/>
              <a:t>18/08/2020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2E5696-28B0-4408-81D6-A815E51E0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DEA95-ED26-4567-9E5E-FFA7DFBA3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18F6-A4DC-4274-9744-6582549CA4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07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EB2AA5-30AD-4E54-8FA4-7621A068C8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8D5A94-293F-473D-9DE2-34BCBBAA3F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97BEA-8148-44FF-9639-6E78E1DB4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664B5-2B23-4FE5-BBB6-7DB474211791}" type="datetimeFigureOut">
              <a:rPr lang="en-GB" smtClean="0"/>
              <a:t>18/08/2020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E7458F-2D90-4D63-8161-F78DBD6D6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86E3D-3511-4642-9273-971CEA3C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18F6-A4DC-4274-9744-6582549CA4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51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3DF87-4E65-45AD-BE69-B9A7D4D0F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26B87-9789-488F-8BC7-C8C576878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D38E1-3743-4316-9C79-C5210C354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664B5-2B23-4FE5-BBB6-7DB474211791}" type="datetimeFigureOut">
              <a:rPr lang="en-GB" smtClean="0"/>
              <a:t>18/08/2020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FD7A8-295A-409E-8CBB-B7836384F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E34F5-13C8-44D6-B8D4-85C546F9D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18F6-A4DC-4274-9744-6582549CA4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93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20102-C394-4CC8-9B54-236B917E1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0F6E1-C007-4193-B4EF-287B3B3E9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58C4B-A36A-45EF-9626-86E278D6A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664B5-2B23-4FE5-BBB6-7DB474211791}" type="datetimeFigureOut">
              <a:rPr lang="en-GB" smtClean="0"/>
              <a:t>18/08/2020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524AA-12CA-48BA-BC19-62C063682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E49AE-90AF-49FE-BDA4-E8421681A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18F6-A4DC-4274-9744-6582549CA4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492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B15E3-0D07-47E3-9DDF-FBF71F513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F5350-E102-43CF-B49B-6A66656DE7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83084A-3CF8-481A-866A-07BE9B009C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7582CD-3707-430E-ACE5-CA68D449C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664B5-2B23-4FE5-BBB6-7DB474211791}" type="datetimeFigureOut">
              <a:rPr lang="en-GB" smtClean="0"/>
              <a:t>18/08/2020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50CE6C-CA8D-4EF4-A5B0-0BDC29F18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08E0E1-0910-4AC4-9E1B-56D23E6EA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18F6-A4DC-4274-9744-6582549CA4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37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BB2CF-2398-4B0B-8309-4167DAEF2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05BBBC-9F04-4A0D-9862-716D392BD5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CF43A3-8A47-4745-B1D1-4DED0E705B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46465F-FCE9-437F-8519-80E5B3CC7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EC6E30-2F5E-4A82-BD62-6639D09BF5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54F323-AD89-40D3-8A6A-A58B067AB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664B5-2B23-4FE5-BBB6-7DB474211791}" type="datetimeFigureOut">
              <a:rPr lang="en-GB" smtClean="0"/>
              <a:t>18/08/2020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618234-26EC-47E1-9A09-AFE26BB23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B81A11-7927-4083-BA63-A3A334518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18F6-A4DC-4274-9744-6582549CA4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10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0C2D1-3E37-413F-B278-86DB28EFA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E6F9E2-80D2-431C-804D-8ED68BA82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664B5-2B23-4FE5-BBB6-7DB474211791}" type="datetimeFigureOut">
              <a:rPr lang="en-GB" smtClean="0"/>
              <a:t>18/08/2020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7CF1E6-BEED-4957-A6C3-8A3881850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13DA3-7FA5-4574-A10B-4F90D2F9B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18F6-A4DC-4274-9744-6582549CA4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07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FCB4-D58B-46E8-8286-DAC10D70B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664B5-2B23-4FE5-BBB6-7DB474211791}" type="datetimeFigureOut">
              <a:rPr lang="en-GB" smtClean="0"/>
              <a:t>18/08/2020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2F1BF0-64DB-4C48-9848-B65821DE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3CA67-4BE7-4413-A2BD-E15EEBDF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18F6-A4DC-4274-9744-6582549CA4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6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EEC6C-7C8D-4823-B992-D46DCFD24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87F42-2193-45D7-8A6B-D6DF8838C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D50C28-55A7-4E7F-B1A2-CA08885FA3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9CA11B-BD02-4E7F-A684-90AB2558E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664B5-2B23-4FE5-BBB6-7DB474211791}" type="datetimeFigureOut">
              <a:rPr lang="en-GB" smtClean="0"/>
              <a:t>18/08/2020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F976B-943A-4484-8370-2A92D83C1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42F2CA-40C6-41C6-8344-EBB4001A2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18F6-A4DC-4274-9744-6582549CA4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32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1BACE-A533-49F5-B6B0-6BF36F695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3B6996-8897-4A82-8B88-3E9E59061B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59F96C-288D-4C72-86C9-8E22A9ED46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405D84-E39C-4FEB-8A57-11A4CE5D1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664B5-2B23-4FE5-BBB6-7DB474211791}" type="datetimeFigureOut">
              <a:rPr lang="en-GB" smtClean="0"/>
              <a:t>18/08/2020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031886-6760-4F8F-B60C-903310CA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AC2603-40AB-4FB2-85D8-61527045B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418F6-A4DC-4274-9744-6582549CA4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37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1E98A0-E44F-4F11-8893-BBA110E24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198ECE-8995-4515-A980-ACC78934E7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9F5E8-8350-46E4-9EBC-0EE2CD38F6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664B5-2B23-4FE5-BBB6-7DB474211791}" type="datetimeFigureOut">
              <a:rPr lang="en-GB" smtClean="0"/>
              <a:t>18/08/2020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D5E098-107F-4018-ABA9-3CAC4D0D92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0ADF6-FDAE-4BFF-B757-C783B19EC0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418F6-A4DC-4274-9744-6582549CA4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emf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14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jp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3.emf"/><Relationship Id="rId4" Type="http://schemas.openxmlformats.org/officeDocument/2006/relationships/package" Target="../embeddings/Microsoft_Excel_Worksheet.xlsx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64.jpg"/><Relationship Id="rId7" Type="http://schemas.openxmlformats.org/officeDocument/2006/relationships/image" Target="../media/image6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g"/><Relationship Id="rId11" Type="http://schemas.openxmlformats.org/officeDocument/2006/relationships/image" Target="../media/image72.png"/><Relationship Id="rId5" Type="http://schemas.openxmlformats.org/officeDocument/2006/relationships/image" Target="../media/image66.jpeg"/><Relationship Id="rId10" Type="http://schemas.openxmlformats.org/officeDocument/2006/relationships/image" Target="../media/image71.png"/><Relationship Id="rId4" Type="http://schemas.openxmlformats.org/officeDocument/2006/relationships/image" Target="../media/image65.jpg"/><Relationship Id="rId9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0263E-3082-41AC-A812-16C64E2D6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325" y="-1016001"/>
            <a:ext cx="12312650" cy="8208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E7E8E1-26ED-49F2-B076-C1C68206D68D}"/>
              </a:ext>
            </a:extLst>
          </p:cNvPr>
          <p:cNvSpPr txBox="1"/>
          <p:nvPr/>
        </p:nvSpPr>
        <p:spPr>
          <a:xfrm>
            <a:off x="4210050" y="5276850"/>
            <a:ext cx="7200900" cy="1015663"/>
          </a:xfrm>
          <a:prstGeom prst="rect">
            <a:avLst/>
          </a:prstGeom>
          <a:solidFill>
            <a:srgbClr val="FF9250"/>
          </a:solidFill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C22F39"/>
                </a:solidFill>
              </a:rPr>
              <a:t>AGM Friday 14 August</a:t>
            </a:r>
          </a:p>
        </p:txBody>
      </p:sp>
      <p:pic>
        <p:nvPicPr>
          <p:cNvPr id="9" name="Picture 8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1AABFBA9-44BF-494F-9B99-780758D44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450" y="3264783"/>
            <a:ext cx="2023500" cy="201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72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8546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BD2051C5-92B6-494D-A5CA-327962ED2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078" y="1480820"/>
            <a:ext cx="68865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799C40-2711-48FB-AACE-B688A82042DF}"/>
              </a:ext>
            </a:extLst>
          </p:cNvPr>
          <p:cNvSpPr txBox="1"/>
          <p:nvPr/>
        </p:nvSpPr>
        <p:spPr>
          <a:xfrm>
            <a:off x="1656078" y="3345721"/>
            <a:ext cx="8910622" cy="2554545"/>
          </a:xfrm>
          <a:prstGeom prst="rect">
            <a:avLst/>
          </a:prstGeom>
          <a:solidFill>
            <a:srgbClr val="C22F39">
              <a:alpha val="36000"/>
            </a:srgbClr>
          </a:solidFill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 major focus of our “Connecting the Community” has been the Community Safety Partnership and t</a:t>
            </a:r>
            <a:r>
              <a:rPr lang="en-GB" sz="2000" dirty="0">
                <a:solidFill>
                  <a:srgbClr val="201F1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he main objective for 2019-20 has been </a:t>
            </a:r>
            <a:r>
              <a:rPr lang="en-GB" sz="2000" dirty="0">
                <a:solidFill>
                  <a:srgbClr val="201F1E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introducing and s</a:t>
            </a:r>
            <a:r>
              <a:rPr lang="en-GB" sz="2000" dirty="0">
                <a:solidFill>
                  <a:srgbClr val="201F1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upporting activities which cross social, cultural and organisational boundaries, including those planned by the Police, NHS and Council.  </a:t>
            </a:r>
          </a:p>
          <a:p>
            <a:endParaRPr lang="en-GB" sz="2000" dirty="0">
              <a:solidFill>
                <a:srgbClr val="201F1E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GB" sz="2000" dirty="0">
                <a:solidFill>
                  <a:srgbClr val="201F1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There were three physical meetings before the COVID 19 Lockdown. Each led to practical co-operation between players who had not previously met, as well as agreement to support programmes already being planned by others.</a:t>
            </a:r>
            <a:endParaRPr lang="en-GB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5A16F6-A1EA-4B5A-BAF8-9C15BAFEF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2653" y="764366"/>
            <a:ext cx="2024047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7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rge green field with trees in the background&#10;&#10;Description automatically generated">
            <a:extLst>
              <a:ext uri="{FF2B5EF4-FFF2-40B4-BE49-F238E27FC236}">
                <a16:creationId xmlns:a16="http://schemas.microsoft.com/office/drawing/2014/main" id="{9856F1DB-690D-4240-B745-F0769DFF0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57507"/>
            <a:ext cx="13266656" cy="9949992"/>
          </a:xfrm>
          <a:prstGeom prst="rect">
            <a:avLst/>
          </a:prstGeom>
        </p:spPr>
      </p:pic>
      <p:pic>
        <p:nvPicPr>
          <p:cNvPr id="4" name="Picture 3" descr="D:\Norwood_Plan\28_November FolderV2\Links\NPAlogo.jpg">
            <a:extLst>
              <a:ext uri="{FF2B5EF4-FFF2-40B4-BE49-F238E27FC236}">
                <a16:creationId xmlns:a16="http://schemas.microsoft.com/office/drawing/2014/main" id="{DC954F3D-F90D-4EED-A605-FC90A1A2E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49676" y="5869536"/>
            <a:ext cx="1535936" cy="8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0">
            <a:extLst>
              <a:ext uri="{FF2B5EF4-FFF2-40B4-BE49-F238E27FC236}">
                <a16:creationId xmlns:a16="http://schemas.microsoft.com/office/drawing/2014/main" id="{22CB68A3-67E4-4858-A987-9169565ABC64}"/>
              </a:ext>
            </a:extLst>
          </p:cNvPr>
          <p:cNvSpPr txBox="1">
            <a:spLocks/>
          </p:cNvSpPr>
          <p:nvPr/>
        </p:nvSpPr>
        <p:spPr>
          <a:xfrm>
            <a:off x="828675" y="1054808"/>
            <a:ext cx="8386233" cy="2032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</a:pPr>
            <a:r>
              <a:rPr lang="en-US" sz="115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Clean Air Norwood?</a:t>
            </a:r>
            <a:endParaRPr lang="en-GB" sz="115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2DC2D2E-50F1-4940-8C0D-44BCA0000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118" y="5880121"/>
            <a:ext cx="825479" cy="825479"/>
          </a:xfrm>
          <a:prstGeom prst="rect">
            <a:avLst/>
          </a:prstGeom>
        </p:spPr>
      </p:pic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E2D9C132-2122-4CF8-80BF-AA82200D1D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5006" y="5873750"/>
            <a:ext cx="3414261" cy="824400"/>
          </a:xfrm>
          <a:prstGeom prst="rect">
            <a:avLst/>
          </a:prstGeom>
        </p:spPr>
      </p:pic>
      <p:sp>
        <p:nvSpPr>
          <p:cNvPr id="20" name="Subtitle 5">
            <a:extLst>
              <a:ext uri="{FF2B5EF4-FFF2-40B4-BE49-F238E27FC236}">
                <a16:creationId xmlns:a16="http://schemas.microsoft.com/office/drawing/2014/main" id="{F34F08F0-DAE5-4745-AB17-AEAD09B5C611}"/>
              </a:ext>
            </a:extLst>
          </p:cNvPr>
          <p:cNvSpPr txBox="1">
            <a:spLocks/>
          </p:cNvSpPr>
          <p:nvPr/>
        </p:nvSpPr>
        <p:spPr>
          <a:xfrm>
            <a:off x="828675" y="6117672"/>
            <a:ext cx="8386233" cy="11525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Tuesday 24 September 2019</a:t>
            </a:r>
            <a:endParaRPr lang="en-GB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27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CCCD3DB1-6EA3-4F9F-8C2C-97B425FE8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19" y="1123527"/>
            <a:ext cx="3303944" cy="46048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5C5139AA-90AD-49E2-87B9-75AA475EA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676" y="2581386"/>
            <a:ext cx="3537345" cy="1689082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715F0662-583D-4466-8B51-EE60F1A9E3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072" y="1123528"/>
            <a:ext cx="3499647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6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elf, book, indoor, sitting&#10;&#10;Description automatically generated">
            <a:extLst>
              <a:ext uri="{FF2B5EF4-FFF2-40B4-BE49-F238E27FC236}">
                <a16:creationId xmlns:a16="http://schemas.microsoft.com/office/drawing/2014/main" id="{94318548-E521-4916-9B1F-43AB49383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995" y="1485900"/>
            <a:ext cx="2010719" cy="15080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C408CB-DD53-4B3D-9241-536A383B1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426" y="3629273"/>
            <a:ext cx="1684344" cy="25265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6BA07D-E87E-4304-A95C-710510646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367" y="510680"/>
            <a:ext cx="2982893" cy="24832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E15BA0-8027-4D67-935A-6255FD9F1B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677" y="510680"/>
            <a:ext cx="5340914" cy="41161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A83B91-9351-4F5C-8F04-A89A34E5F6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4631" y="3390677"/>
            <a:ext cx="2061251" cy="2643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9DDDF1-4314-4B2D-89D1-E079AA473E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4039" y="3826262"/>
            <a:ext cx="1870624" cy="26439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B53A57-DB67-445D-B048-4B37AFB027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85722" y="4626817"/>
            <a:ext cx="1644848" cy="205606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0D0FF9D-D148-492C-8790-FA742B069883}"/>
              </a:ext>
            </a:extLst>
          </p:cNvPr>
          <p:cNvSpPr txBox="1"/>
          <p:nvPr/>
        </p:nvSpPr>
        <p:spPr>
          <a:xfrm>
            <a:off x="517677" y="4226707"/>
            <a:ext cx="2237870" cy="400110"/>
          </a:xfrm>
          <a:prstGeom prst="rect">
            <a:avLst/>
          </a:prstGeom>
          <a:solidFill>
            <a:srgbClr val="C22F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Planning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E0A466-DFDE-4A69-9183-E3C7EB9E9CF5}"/>
              </a:ext>
            </a:extLst>
          </p:cNvPr>
          <p:cNvSpPr txBox="1"/>
          <p:nvPr/>
        </p:nvSpPr>
        <p:spPr>
          <a:xfrm>
            <a:off x="6296367" y="2593829"/>
            <a:ext cx="2237870" cy="400110"/>
          </a:xfrm>
          <a:prstGeom prst="rect">
            <a:avLst/>
          </a:prstGeom>
          <a:solidFill>
            <a:srgbClr val="C22F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Thames Water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8BD48A-4987-4423-A8FE-DD81ED1CFE30}"/>
              </a:ext>
            </a:extLst>
          </p:cNvPr>
          <p:cNvSpPr txBox="1"/>
          <p:nvPr/>
        </p:nvSpPr>
        <p:spPr>
          <a:xfrm>
            <a:off x="9964994" y="764461"/>
            <a:ext cx="2010719" cy="707886"/>
          </a:xfrm>
          <a:prstGeom prst="rect">
            <a:avLst/>
          </a:prstGeom>
          <a:solidFill>
            <a:srgbClr val="C22F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Community Bookcase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D5D727-B886-437C-A815-FF2E5425A57E}"/>
              </a:ext>
            </a:extLst>
          </p:cNvPr>
          <p:cNvSpPr txBox="1"/>
          <p:nvPr/>
        </p:nvSpPr>
        <p:spPr>
          <a:xfrm>
            <a:off x="9728012" y="5975281"/>
            <a:ext cx="2237870" cy="707886"/>
          </a:xfrm>
          <a:prstGeom prst="rect">
            <a:avLst/>
          </a:prstGeom>
          <a:solidFill>
            <a:srgbClr val="C22F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General Election Hustings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1B5480-7385-4423-B35D-FFC226536212}"/>
              </a:ext>
            </a:extLst>
          </p:cNvPr>
          <p:cNvSpPr txBox="1"/>
          <p:nvPr/>
        </p:nvSpPr>
        <p:spPr>
          <a:xfrm>
            <a:off x="5912900" y="5755679"/>
            <a:ext cx="2237870" cy="400110"/>
          </a:xfrm>
          <a:prstGeom prst="rect">
            <a:avLst/>
          </a:prstGeom>
          <a:solidFill>
            <a:srgbClr val="C22F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Tree Pits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C5FF91B-B597-43A9-BA1D-CD497FAB21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5520" y="3284605"/>
            <a:ext cx="930027" cy="9300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6424F46-1E86-429F-AADE-C85AE66A78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01784" y="1857669"/>
            <a:ext cx="732453" cy="7324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04E2A4-392E-4C54-9020-9EC1B0D947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12899" y="5024794"/>
            <a:ext cx="730885" cy="73088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6433DF4-EF3B-4D91-B572-BEECE32807AD}"/>
              </a:ext>
            </a:extLst>
          </p:cNvPr>
          <p:cNvSpPr txBox="1"/>
          <p:nvPr/>
        </p:nvSpPr>
        <p:spPr>
          <a:xfrm>
            <a:off x="528158" y="5140126"/>
            <a:ext cx="2237870" cy="1015663"/>
          </a:xfrm>
          <a:prstGeom prst="rect">
            <a:avLst/>
          </a:prstGeom>
          <a:solidFill>
            <a:srgbClr val="C22F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000" dirty="0">
                <a:solidFill>
                  <a:schemeClr val="bg1"/>
                </a:solidFill>
              </a:rPr>
              <a:t>Other Activities</a:t>
            </a:r>
          </a:p>
        </p:txBody>
      </p:sp>
    </p:spTree>
    <p:extLst>
      <p:ext uri="{BB962C8B-B14F-4D97-AF65-F5344CB8AC3E}">
        <p14:creationId xmlns:p14="http://schemas.microsoft.com/office/powerpoint/2010/main" val="414846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D3F9">
            <a:alpha val="5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wer&#10;&#10;Description automatically generated">
            <a:extLst>
              <a:ext uri="{FF2B5EF4-FFF2-40B4-BE49-F238E27FC236}">
                <a16:creationId xmlns:a16="http://schemas.microsoft.com/office/drawing/2014/main" id="{5686E290-A65D-41C9-8018-FF11E4EC4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1684212"/>
            <a:ext cx="2560320" cy="348342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6944A992-5B90-4C1D-9949-F7B4069BD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211" y="2035086"/>
            <a:ext cx="2560320" cy="256032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B5A7F0B4-BAC8-41BD-A5C1-AEE1A44FE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932" y="2035086"/>
            <a:ext cx="2560320" cy="256032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FCD7346-FAA2-46D0-977B-57015E816C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8306" y="2001076"/>
            <a:ext cx="2642339" cy="25539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387447-D771-48CB-9AD6-ADBCC29C3E67}"/>
              </a:ext>
            </a:extLst>
          </p:cNvPr>
          <p:cNvSpPr txBox="1"/>
          <p:nvPr/>
        </p:nvSpPr>
        <p:spPr>
          <a:xfrm>
            <a:off x="8891537" y="6193266"/>
            <a:ext cx="2906686" cy="400110"/>
          </a:xfrm>
          <a:prstGeom prst="rect">
            <a:avLst/>
          </a:prstGeom>
          <a:solidFill>
            <a:srgbClr val="C22F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#StayHomeSundaySupper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E5B576-BE13-40E7-AB6C-5FBA3CB6E3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1500" y="581773"/>
            <a:ext cx="1414463" cy="809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60C1A8-98B0-467B-B0C7-7E28490C25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7836" y="581773"/>
            <a:ext cx="1217568" cy="7954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3BF1FE-8CB1-478F-9348-FC5E42BE6D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1744" y="581773"/>
            <a:ext cx="819221" cy="8192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30D32A-B541-4A8A-8A3A-41EFC76EFF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79864" y="1739075"/>
            <a:ext cx="1960781" cy="262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9E3A1B-6961-4B77-B0C9-C6D785410F5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693"/>
          <a:stretch/>
        </p:blipFill>
        <p:spPr>
          <a:xfrm>
            <a:off x="3639638" y="599661"/>
            <a:ext cx="1177271" cy="794914"/>
          </a:xfrm>
          <a:prstGeom prst="rect">
            <a:avLst/>
          </a:prstGeom>
        </p:spPr>
      </p:pic>
      <p:pic>
        <p:nvPicPr>
          <p:cNvPr id="20" name="Picture 19" descr="A picture containing food, plate&#10;&#10;Description automatically generated">
            <a:extLst>
              <a:ext uri="{FF2B5EF4-FFF2-40B4-BE49-F238E27FC236}">
                <a16:creationId xmlns:a16="http://schemas.microsoft.com/office/drawing/2014/main" id="{F7125FEE-FECE-4882-BFDB-95DA526C06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786" y="602363"/>
            <a:ext cx="792212" cy="7922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4F1074E-AD7A-413B-A8BF-C737FA1232A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1084" b="40974"/>
          <a:stretch/>
        </p:blipFill>
        <p:spPr>
          <a:xfrm>
            <a:off x="5159958" y="581775"/>
            <a:ext cx="953648" cy="812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2094A61-91E0-4940-B3D8-9CC028BBE1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35860" y="581774"/>
            <a:ext cx="1085640" cy="81605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46114D1-504D-4A3C-95A2-D4A7BF1B54FA}"/>
              </a:ext>
            </a:extLst>
          </p:cNvPr>
          <p:cNvSpPr txBox="1"/>
          <p:nvPr/>
        </p:nvSpPr>
        <p:spPr>
          <a:xfrm>
            <a:off x="9110318" y="4567768"/>
            <a:ext cx="29066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Participants: </a:t>
            </a:r>
            <a:r>
              <a:rPr lang="en-GB" dirty="0"/>
              <a:t>over 100 households </a:t>
            </a:r>
          </a:p>
          <a:p>
            <a:r>
              <a:rPr lang="en-GB" b="1" dirty="0"/>
              <a:t>You Tube video's: </a:t>
            </a:r>
            <a:r>
              <a:rPr lang="en-GB" dirty="0"/>
              <a:t>980 views</a:t>
            </a:r>
          </a:p>
          <a:p>
            <a:r>
              <a:rPr lang="en-GB" b="1" dirty="0"/>
              <a:t>Social media reach:</a:t>
            </a:r>
          </a:p>
          <a:p>
            <a:r>
              <a:rPr lang="en-GB" dirty="0"/>
              <a:t>12,568 people</a:t>
            </a:r>
          </a:p>
        </p:txBody>
      </p:sp>
    </p:spTree>
    <p:extLst>
      <p:ext uri="{BB962C8B-B14F-4D97-AF65-F5344CB8AC3E}">
        <p14:creationId xmlns:p14="http://schemas.microsoft.com/office/powerpoint/2010/main" val="268693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0E8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rick building&#10;&#10;Description automatically generated">
            <a:extLst>
              <a:ext uri="{FF2B5EF4-FFF2-40B4-BE49-F238E27FC236}">
                <a16:creationId xmlns:a16="http://schemas.microsoft.com/office/drawing/2014/main" id="{9727D7D7-3CDB-4E9D-9B50-5BFD2320A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69" y="2072640"/>
            <a:ext cx="4777340" cy="268725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56677B-C0B7-4DAC-ACAD-8054FF1B5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573887"/>
            <a:ext cx="0" cy="3710227"/>
          </a:xfrm>
          <a:prstGeom prst="line">
            <a:avLst/>
          </a:prstGeom>
          <a:ln w="19050">
            <a:solidFill>
              <a:srgbClr val="65A1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large stone building with a clock on the side of a road&#10;&#10;Description automatically generated">
            <a:extLst>
              <a:ext uri="{FF2B5EF4-FFF2-40B4-BE49-F238E27FC236}">
                <a16:creationId xmlns:a16="http://schemas.microsoft.com/office/drawing/2014/main" id="{23D6F6E4-AD60-4455-8C40-2E4EA9073B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1" b="12292"/>
          <a:stretch/>
        </p:blipFill>
        <p:spPr>
          <a:xfrm>
            <a:off x="6309002" y="2072639"/>
            <a:ext cx="4762254" cy="26872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873EE3-A8E2-4D64-8200-4CB612B52664}"/>
              </a:ext>
            </a:extLst>
          </p:cNvPr>
          <p:cNvSpPr txBox="1"/>
          <p:nvPr/>
        </p:nvSpPr>
        <p:spPr>
          <a:xfrm>
            <a:off x="1259388" y="5084059"/>
            <a:ext cx="4421101" cy="400110"/>
          </a:xfrm>
          <a:prstGeom prst="rect">
            <a:avLst/>
          </a:prstGeom>
          <a:solidFill>
            <a:srgbClr val="C22F39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West Norwood Library and Picturehouse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7408FF-7C2E-4D09-BCF8-CDBA818541F3}"/>
              </a:ext>
            </a:extLst>
          </p:cNvPr>
          <p:cNvSpPr txBox="1"/>
          <p:nvPr/>
        </p:nvSpPr>
        <p:spPr>
          <a:xfrm>
            <a:off x="7283398" y="5084059"/>
            <a:ext cx="2813462" cy="400110"/>
          </a:xfrm>
          <a:prstGeom prst="rect">
            <a:avLst/>
          </a:prstGeom>
          <a:solidFill>
            <a:srgbClr val="C22F39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West Norwood Cemetery</a:t>
            </a:r>
          </a:p>
        </p:txBody>
      </p:sp>
    </p:spTree>
    <p:extLst>
      <p:ext uri="{BB962C8B-B14F-4D97-AF65-F5344CB8AC3E}">
        <p14:creationId xmlns:p14="http://schemas.microsoft.com/office/powerpoint/2010/main" val="237944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B4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CB0DF27-E81B-4C10-B776-DF87D642BB32}"/>
              </a:ext>
            </a:extLst>
          </p:cNvPr>
          <p:cNvSpPr txBox="1"/>
          <p:nvPr/>
        </p:nvSpPr>
        <p:spPr>
          <a:xfrm>
            <a:off x="7944485" y="744220"/>
            <a:ext cx="2967356" cy="1015663"/>
          </a:xfrm>
          <a:prstGeom prst="rect">
            <a:avLst/>
          </a:prstGeom>
          <a:solidFill>
            <a:srgbClr val="C22F39"/>
          </a:solidFill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chemeClr val="bg1"/>
                </a:solidFill>
              </a:rPr>
              <a:t>Highlighting two </a:t>
            </a:r>
          </a:p>
          <a:p>
            <a:r>
              <a:rPr lang="en-GB" sz="3000" dirty="0">
                <a:solidFill>
                  <a:schemeClr val="bg1"/>
                </a:solidFill>
              </a:rPr>
              <a:t>2020-21 projects</a:t>
            </a:r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71A57A7D-E879-477D-B764-886C5E24B43D}"/>
              </a:ext>
            </a:extLst>
          </p:cNvPr>
          <p:cNvGrpSpPr>
            <a:grpSpLocks/>
          </p:cNvGrpSpPr>
          <p:nvPr/>
        </p:nvGrpSpPr>
        <p:grpSpPr bwMode="auto">
          <a:xfrm>
            <a:off x="-1062038" y="-1062038"/>
            <a:ext cx="7559676" cy="7559676"/>
            <a:chOff x="106386467" y="103365300"/>
            <a:chExt cx="7560000" cy="7560000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B106EB5F-4614-40DD-9187-1405BD6CC21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6386467" y="103365300"/>
              <a:ext cx="7560000" cy="7560000"/>
            </a:xfrm>
            <a:prstGeom prst="flowChartConnector">
              <a:avLst/>
            </a:prstGeom>
            <a:solidFill>
              <a:srgbClr val="2552AD"/>
            </a:solidFill>
            <a:ln w="127000" algn="ctr">
              <a:solidFill>
                <a:srgbClr val="C22F3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WordArt 4">
              <a:extLst>
                <a:ext uri="{FF2B5EF4-FFF2-40B4-BE49-F238E27FC236}">
                  <a16:creationId xmlns:a16="http://schemas.microsoft.com/office/drawing/2014/main" id="{E07A051F-5847-443E-BD43-E586980AD7D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08366933" y="109277990"/>
              <a:ext cx="3594019" cy="1381129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127" algn="ctr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ArchDown">
                <a:avLst>
                  <a:gd name="adj" fmla="val 369677"/>
                </a:avLst>
              </a:prstTxWarp>
            </a:bodyPr>
            <a:lstStyle/>
            <a:p>
              <a:pPr algn="ctr" rtl="0">
                <a:buNone/>
              </a:pPr>
              <a:r>
                <a:rPr lang="en-GB" sz="1200" kern="10" spc="0">
                  <a:ln>
                    <a:noFill/>
                  </a:ln>
                  <a:solidFill>
                    <a:srgbClr val="FA932F"/>
                  </a:solidFill>
                  <a:effectLst>
                    <a:outerShdw dist="12700" dir="5400000" algn="ctr" rotWithShape="0">
                      <a:srgbClr val="76923C">
                        <a:alpha val="5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www.norwoodforum.org</a:t>
              </a:r>
            </a:p>
          </p:txBody>
        </p:sp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27F86E7F-4249-45A6-A444-E974CC5C6D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522103" y="104949517"/>
              <a:ext cx="7327900" cy="3830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40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Tram Terminus </a:t>
              </a:r>
              <a:br>
                <a:rPr kumimoji="0" lang="en-GB" altLang="en-US" sz="24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</a:br>
              <a:r>
                <a:rPr kumimoji="0" lang="en-GB" altLang="en-US" sz="28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Horse drawn trams started on 4 June 1885  </a:t>
              </a:r>
              <a:br>
                <a:rPr kumimoji="0" lang="en-GB" altLang="en-US" sz="28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</a:br>
              <a:r>
                <a:rPr kumimoji="0" lang="en-GB" altLang="en-US" sz="28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changing over to electric on 30 May 1909 </a:t>
              </a:r>
              <a:br>
                <a:rPr kumimoji="0" lang="en-GB" altLang="en-US" sz="28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</a:br>
              <a:r>
                <a:rPr kumimoji="0" lang="en-GB" altLang="en-US" sz="28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Trams ran from here to </a:t>
              </a:r>
              <a:br>
                <a:rPr kumimoji="0" lang="en-GB" altLang="en-US" sz="28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</a:br>
              <a:r>
                <a:rPr kumimoji="0" lang="en-GB" altLang="en-US" sz="28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Victoria, the Embankment and as far</a:t>
              </a:r>
              <a:br>
                <a:rPr kumimoji="0" lang="en-GB" altLang="en-US" sz="28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</a:br>
              <a:r>
                <a:rPr kumimoji="0" lang="en-GB" altLang="en-US" sz="28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as Manor House, north London</a:t>
              </a:r>
              <a:br>
                <a:rPr kumimoji="0" lang="en-GB" altLang="en-US" sz="28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</a:br>
              <a:r>
                <a:rPr kumimoji="0" lang="en-GB" altLang="en-US" sz="28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The last tram ran on 7 April 1952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5126" name="Picture 6">
              <a:extLst>
                <a:ext uri="{FF2B5EF4-FFF2-40B4-BE49-F238E27FC236}">
                  <a16:creationId xmlns:a16="http://schemas.microsoft.com/office/drawing/2014/main" id="{3509B128-8BD5-4D33-841E-3FB1D2EB68ED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2">
              <a:lum bright="2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32" t="20236" r="12009" b="23227"/>
            <a:stretch>
              <a:fillRect/>
            </a:stretch>
          </p:blipFill>
          <p:spPr bwMode="auto">
            <a:xfrm>
              <a:off x="108728113" y="108269971"/>
              <a:ext cx="2880000" cy="16679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5127" name="Picture 7">
              <a:extLst>
                <a:ext uri="{FF2B5EF4-FFF2-40B4-BE49-F238E27FC236}">
                  <a16:creationId xmlns:a16="http://schemas.microsoft.com/office/drawing/2014/main" id="{983894B1-D0DF-4177-9FA3-3FF992758F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611010" y="103677545"/>
              <a:ext cx="1080000" cy="10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225194B-0AB3-46A0-B487-9728CA686A81}"/>
              </a:ext>
            </a:extLst>
          </p:cNvPr>
          <p:cNvSpPr txBox="1"/>
          <p:nvPr/>
        </p:nvSpPr>
        <p:spPr>
          <a:xfrm>
            <a:off x="4154714" y="5104388"/>
            <a:ext cx="2347595" cy="412550"/>
          </a:xfrm>
          <a:prstGeom prst="rect">
            <a:avLst/>
          </a:prstGeom>
          <a:solidFill>
            <a:srgbClr val="C22F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Blue Plaque scheme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EDE64B9-8982-4675-A490-E345151205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14" t="9838" r="27836" b="12740"/>
          <a:stretch/>
        </p:blipFill>
        <p:spPr>
          <a:xfrm>
            <a:off x="7944485" y="2717800"/>
            <a:ext cx="3728789" cy="34368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D941923-525C-49C8-A8A4-E0FAD7EC83D8}"/>
              </a:ext>
            </a:extLst>
          </p:cNvPr>
          <p:cNvSpPr txBox="1"/>
          <p:nvPr/>
        </p:nvSpPr>
        <p:spPr>
          <a:xfrm>
            <a:off x="8478019" y="5754511"/>
            <a:ext cx="3195255" cy="400110"/>
          </a:xfrm>
          <a:prstGeom prst="rect">
            <a:avLst/>
          </a:prstGeom>
          <a:solidFill>
            <a:srgbClr val="C22F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Window Wanderland 2020</a:t>
            </a:r>
          </a:p>
        </p:txBody>
      </p:sp>
    </p:spTree>
    <p:extLst>
      <p:ext uri="{BB962C8B-B14F-4D97-AF65-F5344CB8AC3E}">
        <p14:creationId xmlns:p14="http://schemas.microsoft.com/office/powerpoint/2010/main" val="206392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2E7E8E1-26ED-49F2-B076-C1C68206D68D}"/>
              </a:ext>
            </a:extLst>
          </p:cNvPr>
          <p:cNvSpPr txBox="1"/>
          <p:nvPr/>
        </p:nvSpPr>
        <p:spPr>
          <a:xfrm>
            <a:off x="4210050" y="5276850"/>
            <a:ext cx="7200900" cy="1015663"/>
          </a:xfrm>
          <a:prstGeom prst="rect">
            <a:avLst/>
          </a:prstGeom>
          <a:solidFill>
            <a:srgbClr val="FF9250"/>
          </a:solidFill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C22F39"/>
                </a:solidFill>
              </a:rPr>
              <a:t>Treasurers Report</a:t>
            </a:r>
          </a:p>
        </p:txBody>
      </p:sp>
      <p:pic>
        <p:nvPicPr>
          <p:cNvPr id="9" name="Picture 8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1AABFBA9-44BF-494F-9B99-780758D44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450" y="3264783"/>
            <a:ext cx="2023500" cy="2012067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7D3CA77-8796-4D05-AF53-B5FC4112C1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4036916"/>
              </p:ext>
            </p:extLst>
          </p:nvPr>
        </p:nvGraphicFramePr>
        <p:xfrm>
          <a:off x="781050" y="698387"/>
          <a:ext cx="6251575" cy="4422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Worksheet" r:id="rId4" imgW="3994331" imgH="2825912" progId="Excel.Sheet.12">
                  <p:embed/>
                </p:oleObj>
              </mc:Choice>
              <mc:Fallback>
                <p:oleObj name="Worksheet" r:id="rId4" imgW="3994331" imgH="2825912" progId="Excel.Sheet.12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E6232BB9-076B-4299-8817-609A30A7A4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81050" y="698387"/>
                        <a:ext cx="6251575" cy="44228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53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2E7E8E1-26ED-49F2-B076-C1C68206D68D}"/>
              </a:ext>
            </a:extLst>
          </p:cNvPr>
          <p:cNvSpPr txBox="1"/>
          <p:nvPr/>
        </p:nvSpPr>
        <p:spPr>
          <a:xfrm>
            <a:off x="4210050" y="5276850"/>
            <a:ext cx="7200900" cy="1015663"/>
          </a:xfrm>
          <a:prstGeom prst="rect">
            <a:avLst/>
          </a:prstGeom>
          <a:solidFill>
            <a:srgbClr val="FF9250"/>
          </a:solidFill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C22F39"/>
                </a:solidFill>
              </a:rPr>
              <a:t>2020-21 Committee</a:t>
            </a:r>
          </a:p>
        </p:txBody>
      </p:sp>
      <p:pic>
        <p:nvPicPr>
          <p:cNvPr id="9" name="Picture 8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1AABFBA9-44BF-494F-9B99-780758D44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450" y="3264783"/>
            <a:ext cx="2023500" cy="201206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F2AFC44-ACD5-4111-A92C-29661326E6E7}"/>
              </a:ext>
            </a:extLst>
          </p:cNvPr>
          <p:cNvSpPr txBox="1"/>
          <p:nvPr/>
        </p:nvSpPr>
        <p:spPr>
          <a:xfrm>
            <a:off x="4684334" y="1020862"/>
            <a:ext cx="508102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From top left:</a:t>
            </a:r>
            <a:br>
              <a:rPr lang="en-GB" sz="2000" dirty="0"/>
            </a:br>
            <a:r>
              <a:rPr lang="en-GB" sz="2000" dirty="0"/>
              <a:t>Sunil de Sayrah, Chair</a:t>
            </a:r>
            <a:br>
              <a:rPr lang="en-GB" sz="2000" dirty="0"/>
            </a:br>
            <a:r>
              <a:rPr lang="en-GB" sz="2000" dirty="0"/>
              <a:t>Kim Hart, Vice Chair</a:t>
            </a:r>
            <a:br>
              <a:rPr lang="en-GB" sz="2000" dirty="0"/>
            </a:br>
            <a:r>
              <a:rPr lang="en-GB" sz="2000" dirty="0"/>
              <a:t>Noshir Patel, Treasurer</a:t>
            </a:r>
          </a:p>
          <a:p>
            <a:r>
              <a:rPr lang="en-GB" sz="2000" dirty="0"/>
              <a:t>Philip Virgo</a:t>
            </a:r>
          </a:p>
          <a:p>
            <a:r>
              <a:rPr lang="en-GB" sz="2000" dirty="0"/>
              <a:t>Anne Crane</a:t>
            </a:r>
            <a:br>
              <a:rPr lang="en-GB" sz="2000" dirty="0"/>
            </a:br>
            <a:r>
              <a:rPr lang="en-GB" sz="2000" dirty="0"/>
              <a:t>Su McLaughlin</a:t>
            </a:r>
            <a:br>
              <a:rPr lang="en-GB" sz="2000" dirty="0"/>
            </a:br>
            <a:r>
              <a:rPr lang="en-GB" sz="2000" dirty="0" err="1"/>
              <a:t>Ibtisam</a:t>
            </a:r>
            <a:r>
              <a:rPr lang="en-GB" sz="2000" dirty="0"/>
              <a:t> </a:t>
            </a:r>
            <a:r>
              <a:rPr lang="en-GB" sz="2000" dirty="0" err="1"/>
              <a:t>Adem</a:t>
            </a:r>
            <a:endParaRPr lang="en-GB" sz="2000" dirty="0"/>
          </a:p>
          <a:p>
            <a:r>
              <a:rPr lang="en-GB" sz="2000" dirty="0"/>
              <a:t>Gloria </a:t>
            </a:r>
            <a:r>
              <a:rPr lang="en-GB" sz="2000" dirty="0" err="1"/>
              <a:t>Orosungunleka</a:t>
            </a:r>
            <a:endParaRPr lang="en-GB" sz="2000" dirty="0"/>
          </a:p>
          <a:p>
            <a:r>
              <a:rPr lang="en-GB" sz="2000" dirty="0"/>
              <a:t>James Davis</a:t>
            </a:r>
          </a:p>
        </p:txBody>
      </p:sp>
      <p:pic>
        <p:nvPicPr>
          <p:cNvPr id="3" name="Picture 2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D232C5F4-D771-49A5-9F58-96AC14E379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3" b="14597"/>
          <a:stretch/>
        </p:blipFill>
        <p:spPr>
          <a:xfrm>
            <a:off x="1135225" y="2097052"/>
            <a:ext cx="1080000" cy="1093764"/>
          </a:xfrm>
          <a:prstGeom prst="rect">
            <a:avLst/>
          </a:prstGeom>
        </p:spPr>
      </p:pic>
      <p:pic>
        <p:nvPicPr>
          <p:cNvPr id="7" name="Picture 6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73F9AD9E-BCBB-45D8-85C1-7BF8BCA99E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484" y="3190816"/>
            <a:ext cx="1080000" cy="1080000"/>
          </a:xfrm>
          <a:prstGeom prst="rect">
            <a:avLst/>
          </a:prstGeom>
        </p:spPr>
      </p:pic>
      <p:pic>
        <p:nvPicPr>
          <p:cNvPr id="10" name="Picture 9" descr="A person posing for a picture&#10;&#10;Description automatically generated">
            <a:extLst>
              <a:ext uri="{FF2B5EF4-FFF2-40B4-BE49-F238E27FC236}">
                <a16:creationId xmlns:a16="http://schemas.microsoft.com/office/drawing/2014/main" id="{785A72B3-343C-4F68-8B87-D39EC058CC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056" y="2107808"/>
            <a:ext cx="1080000" cy="1083008"/>
          </a:xfrm>
          <a:prstGeom prst="rect">
            <a:avLst/>
          </a:prstGeom>
        </p:spPr>
      </p:pic>
      <p:pic>
        <p:nvPicPr>
          <p:cNvPr id="12" name="Picture 11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98B51852-5691-438E-924C-63349AF6A1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34"/>
          <a:stretch/>
        </p:blipFill>
        <p:spPr>
          <a:xfrm>
            <a:off x="3278911" y="3190816"/>
            <a:ext cx="1080000" cy="1080000"/>
          </a:xfrm>
          <a:prstGeom prst="rect">
            <a:avLst/>
          </a:prstGeom>
        </p:spPr>
      </p:pic>
      <p:pic>
        <p:nvPicPr>
          <p:cNvPr id="16" name="Picture 15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9182A09A-30B8-4118-A945-F4EF4C4989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6" b="34864"/>
          <a:stretch/>
        </p:blipFill>
        <p:spPr>
          <a:xfrm>
            <a:off x="1116306" y="3183798"/>
            <a:ext cx="1080000" cy="1080000"/>
          </a:xfrm>
          <a:prstGeom prst="rect">
            <a:avLst/>
          </a:prstGeom>
        </p:spPr>
      </p:pic>
      <p:pic>
        <p:nvPicPr>
          <p:cNvPr id="18" name="Picture 17" descr="A person in glasses looking at the camera&#10;&#10;Description automatically generated">
            <a:extLst>
              <a:ext uri="{FF2B5EF4-FFF2-40B4-BE49-F238E27FC236}">
                <a16:creationId xmlns:a16="http://schemas.microsoft.com/office/drawing/2014/main" id="{1920C8B4-638A-420A-9F73-6B9177F513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056" y="1027808"/>
            <a:ext cx="1080000" cy="1080000"/>
          </a:xfrm>
          <a:prstGeom prst="rect">
            <a:avLst/>
          </a:prstGeom>
        </p:spPr>
      </p:pic>
      <p:pic>
        <p:nvPicPr>
          <p:cNvPr id="20" name="Picture 19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18FA2844-C313-4A97-BC76-BBCDC7FEC3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006" y="1027808"/>
            <a:ext cx="1087050" cy="1080000"/>
          </a:xfrm>
          <a:prstGeom prst="rect">
            <a:avLst/>
          </a:prstGeom>
        </p:spPr>
      </p:pic>
      <p:pic>
        <p:nvPicPr>
          <p:cNvPr id="26" name="Picture 25" descr="A close up of a person&#10;&#10;Description automatically generated">
            <a:extLst>
              <a:ext uri="{FF2B5EF4-FFF2-40B4-BE49-F238E27FC236}">
                <a16:creationId xmlns:a16="http://schemas.microsoft.com/office/drawing/2014/main" id="{5E09992B-A334-4F54-B19B-5F6DC704783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" t="1405" r="2870" b="1983"/>
          <a:stretch/>
        </p:blipFill>
        <p:spPr>
          <a:xfrm>
            <a:off x="2204641" y="2097052"/>
            <a:ext cx="1080000" cy="108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EC188D-BED3-4F0C-AEE3-549750C822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7006" y="1020862"/>
            <a:ext cx="1085714" cy="10761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23BA5D-E180-4F10-9BF6-AF5CE680AE4D}"/>
              </a:ext>
            </a:extLst>
          </p:cNvPr>
          <p:cNvSpPr txBox="1"/>
          <p:nvPr/>
        </p:nvSpPr>
        <p:spPr>
          <a:xfrm>
            <a:off x="7863840" y="934720"/>
            <a:ext cx="35471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have fewer people standing than places so there is no need for an election.</a:t>
            </a:r>
          </a:p>
          <a:p>
            <a:r>
              <a:rPr lang="en-GB" dirty="0"/>
              <a:t>If you are interested in being involved, please get in touch:</a:t>
            </a:r>
          </a:p>
          <a:p>
            <a:r>
              <a:rPr lang="en-GB" dirty="0"/>
              <a:t>info@norwoodforum.org</a:t>
            </a:r>
          </a:p>
        </p:txBody>
      </p:sp>
    </p:spTree>
    <p:extLst>
      <p:ext uri="{BB962C8B-B14F-4D97-AF65-F5344CB8AC3E}">
        <p14:creationId xmlns:p14="http://schemas.microsoft.com/office/powerpoint/2010/main" val="377576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2E7E8E1-26ED-49F2-B076-C1C68206D68D}"/>
              </a:ext>
            </a:extLst>
          </p:cNvPr>
          <p:cNvSpPr txBox="1"/>
          <p:nvPr/>
        </p:nvSpPr>
        <p:spPr>
          <a:xfrm>
            <a:off x="4210050" y="5276850"/>
            <a:ext cx="7200900" cy="1015663"/>
          </a:xfrm>
          <a:prstGeom prst="rect">
            <a:avLst/>
          </a:prstGeom>
          <a:solidFill>
            <a:srgbClr val="FF9250"/>
          </a:solidFill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C22F39"/>
                </a:solidFill>
              </a:rPr>
              <a:t>Thank you</a:t>
            </a:r>
          </a:p>
        </p:txBody>
      </p:sp>
      <p:pic>
        <p:nvPicPr>
          <p:cNvPr id="9" name="Picture 8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1AABFBA9-44BF-494F-9B99-780758D44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450" y="3264783"/>
            <a:ext cx="2023500" cy="201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06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2E7E8E1-26ED-49F2-B076-C1C68206D68D}"/>
              </a:ext>
            </a:extLst>
          </p:cNvPr>
          <p:cNvSpPr txBox="1"/>
          <p:nvPr/>
        </p:nvSpPr>
        <p:spPr>
          <a:xfrm>
            <a:off x="4210050" y="5276850"/>
            <a:ext cx="7200900" cy="1015663"/>
          </a:xfrm>
          <a:prstGeom prst="rect">
            <a:avLst/>
          </a:prstGeom>
          <a:solidFill>
            <a:srgbClr val="FF9250"/>
          </a:solidFill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C22F39"/>
                </a:solidFill>
              </a:rPr>
              <a:t>Agenda</a:t>
            </a:r>
          </a:p>
        </p:txBody>
      </p:sp>
      <p:pic>
        <p:nvPicPr>
          <p:cNvPr id="9" name="Picture 8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1AABFBA9-44BF-494F-9B99-780758D44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450" y="3264783"/>
            <a:ext cx="2023500" cy="20120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D0BAE7-5A34-4A3A-BDCA-FEB8D4195C0B}"/>
              </a:ext>
            </a:extLst>
          </p:cNvPr>
          <p:cNvSpPr txBox="1"/>
          <p:nvPr/>
        </p:nvSpPr>
        <p:spPr>
          <a:xfrm>
            <a:off x="1200150" y="1234489"/>
            <a:ext cx="695833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/>
              <a:t>Apologies</a:t>
            </a:r>
            <a:br>
              <a:rPr lang="en-GB" sz="3000" dirty="0"/>
            </a:br>
            <a:r>
              <a:rPr lang="en-GB" sz="3000" dirty="0"/>
              <a:t>Minutes of last meeting</a:t>
            </a:r>
          </a:p>
          <a:p>
            <a:r>
              <a:rPr lang="en-GB" sz="3000" dirty="0"/>
              <a:t>Chairs Report</a:t>
            </a:r>
            <a:br>
              <a:rPr lang="en-GB" sz="3000" dirty="0"/>
            </a:br>
            <a:r>
              <a:rPr lang="en-GB" sz="3000" dirty="0"/>
              <a:t>Treasurers Report</a:t>
            </a:r>
          </a:p>
          <a:p>
            <a:r>
              <a:rPr lang="en-GB" sz="3000" dirty="0"/>
              <a:t>Introduction of new committee for 2020-21</a:t>
            </a:r>
          </a:p>
        </p:txBody>
      </p:sp>
    </p:spTree>
    <p:extLst>
      <p:ext uri="{BB962C8B-B14F-4D97-AF65-F5344CB8AC3E}">
        <p14:creationId xmlns:p14="http://schemas.microsoft.com/office/powerpoint/2010/main" val="40913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2E7E8E1-26ED-49F2-B076-C1C68206D68D}"/>
              </a:ext>
            </a:extLst>
          </p:cNvPr>
          <p:cNvSpPr txBox="1"/>
          <p:nvPr/>
        </p:nvSpPr>
        <p:spPr>
          <a:xfrm>
            <a:off x="4210050" y="5276850"/>
            <a:ext cx="7200900" cy="1015663"/>
          </a:xfrm>
          <a:prstGeom prst="rect">
            <a:avLst/>
          </a:prstGeom>
          <a:solidFill>
            <a:srgbClr val="FF9250"/>
          </a:solidFill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C22F39"/>
                </a:solidFill>
              </a:rPr>
              <a:t>2019 Minutes</a:t>
            </a:r>
          </a:p>
        </p:txBody>
      </p:sp>
      <p:pic>
        <p:nvPicPr>
          <p:cNvPr id="9" name="Picture 8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1AABFBA9-44BF-494F-9B99-780758D44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450" y="3264783"/>
            <a:ext cx="2023500" cy="20120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D0BAE7-5A34-4A3A-BDCA-FEB8D4195C0B}"/>
              </a:ext>
            </a:extLst>
          </p:cNvPr>
          <p:cNvSpPr txBox="1"/>
          <p:nvPr/>
        </p:nvSpPr>
        <p:spPr>
          <a:xfrm>
            <a:off x="1200150" y="1234489"/>
            <a:ext cx="5842000" cy="1613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are no issues arising from our AGM last year at The Old Library.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we will approve the minutes and move on my Chairs Report covering our work for the last year.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63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D6D07E-FA40-4F0C-A261-DDF0D6E9D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00752" cy="6858000"/>
          </a:xfrm>
          <a:prstGeom prst="rect">
            <a:avLst/>
          </a:prstGeom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AFBC8171-BE61-4A21-BBD9-8672A3C90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53" y="1638300"/>
            <a:ext cx="2448856" cy="1166608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FF1BB6F-66BD-43A4-BFAF-ED862800B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033" y="3783704"/>
            <a:ext cx="2054296" cy="1047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02DD5D-25E5-4595-9575-14FA886733DB}"/>
              </a:ext>
            </a:extLst>
          </p:cNvPr>
          <p:cNvSpPr txBox="1"/>
          <p:nvPr/>
        </p:nvSpPr>
        <p:spPr>
          <a:xfrm>
            <a:off x="9898033" y="5019645"/>
            <a:ext cx="205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Lambeth TechAid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27460B-AF95-4222-9C9E-EEDF025C6BAB}"/>
              </a:ext>
            </a:extLst>
          </p:cNvPr>
          <p:cNvSpPr txBox="1"/>
          <p:nvPr/>
        </p:nvSpPr>
        <p:spPr>
          <a:xfrm>
            <a:off x="9898033" y="2993099"/>
            <a:ext cx="205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Lambeth </a:t>
            </a:r>
            <a:r>
              <a:rPr lang="en-GB" sz="2000" dirty="0" err="1"/>
              <a:t>AgeUK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69838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2F92">
            <a:alpha val="6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EE77FF6-4531-4A3E-9C52-FFA317B43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8" y="427567"/>
            <a:ext cx="5291666" cy="5291666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7AA9C40-DACF-484F-BA70-B9C360E10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8" y="427567"/>
            <a:ext cx="5291667" cy="52916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A46735-C17F-4224-9947-5EDB832C606F}"/>
              </a:ext>
            </a:extLst>
          </p:cNvPr>
          <p:cNvSpPr txBox="1"/>
          <p:nvPr/>
        </p:nvSpPr>
        <p:spPr>
          <a:xfrm>
            <a:off x="7691120" y="5934464"/>
            <a:ext cx="2550160" cy="400110"/>
          </a:xfrm>
          <a:prstGeom prst="rect">
            <a:avLst/>
          </a:prstGeom>
          <a:solidFill>
            <a:srgbClr val="C22F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1980 people reached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2BA8E0-084B-4E20-9897-AC9BAD20D4B0}"/>
              </a:ext>
            </a:extLst>
          </p:cNvPr>
          <p:cNvSpPr txBox="1"/>
          <p:nvPr/>
        </p:nvSpPr>
        <p:spPr>
          <a:xfrm>
            <a:off x="1950720" y="5934464"/>
            <a:ext cx="2550160" cy="400110"/>
          </a:xfrm>
          <a:prstGeom prst="rect">
            <a:avLst/>
          </a:prstGeom>
          <a:solidFill>
            <a:srgbClr val="C22F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1398 people reached</a:t>
            </a:r>
          </a:p>
        </p:txBody>
      </p:sp>
    </p:spTree>
    <p:extLst>
      <p:ext uri="{BB962C8B-B14F-4D97-AF65-F5344CB8AC3E}">
        <p14:creationId xmlns:p14="http://schemas.microsoft.com/office/powerpoint/2010/main" val="182161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colorful buildings&#10;&#10;Description automatically generated">
            <a:extLst>
              <a:ext uri="{FF2B5EF4-FFF2-40B4-BE49-F238E27FC236}">
                <a16:creationId xmlns:a16="http://schemas.microsoft.com/office/drawing/2014/main" id="{28C6CB37-54ED-4502-B59D-A9318F79B5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87" b="1801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E08C15-6E33-4584-9C4B-2611F210F154}"/>
              </a:ext>
            </a:extLst>
          </p:cNvPr>
          <p:cNvSpPr txBox="1"/>
          <p:nvPr/>
        </p:nvSpPr>
        <p:spPr>
          <a:xfrm>
            <a:off x="3305175" y="5924550"/>
            <a:ext cx="5657850" cy="46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493BF4-1B8A-4DF2-B4B0-2DE5035E5970}"/>
              </a:ext>
            </a:extLst>
          </p:cNvPr>
          <p:cNvSpPr txBox="1"/>
          <p:nvPr/>
        </p:nvSpPr>
        <p:spPr>
          <a:xfrm>
            <a:off x="4295775" y="3790950"/>
            <a:ext cx="3676650" cy="646331"/>
          </a:xfrm>
          <a:prstGeom prst="rect">
            <a:avLst/>
          </a:prstGeom>
          <a:solidFill>
            <a:srgbClr val="C22F39"/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#rainbownorwood</a:t>
            </a:r>
          </a:p>
        </p:txBody>
      </p:sp>
    </p:spTree>
    <p:extLst>
      <p:ext uri="{BB962C8B-B14F-4D97-AF65-F5344CB8AC3E}">
        <p14:creationId xmlns:p14="http://schemas.microsoft.com/office/powerpoint/2010/main" val="3031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A5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6FAB61A-FA62-4156-AF52-893820AF0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999" y="1123527"/>
            <a:ext cx="3246384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>
            <a:extLst>
              <a:ext uri="{FF2B5EF4-FFF2-40B4-BE49-F238E27FC236}">
                <a16:creationId xmlns:a16="http://schemas.microsoft.com/office/drawing/2014/main" id="{9DCCDDAD-5376-4EB6-97CA-2435AEB69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2160" y="651465"/>
            <a:ext cx="3537345" cy="136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photo, colorful, table, many&#10;&#10;Description automatically generated">
            <a:extLst>
              <a:ext uri="{FF2B5EF4-FFF2-40B4-BE49-F238E27FC236}">
                <a16:creationId xmlns:a16="http://schemas.microsoft.com/office/drawing/2014/main" id="{C1A0F640-1E48-4E81-8604-145D26B164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24"/>
          <a:stretch/>
        </p:blipFill>
        <p:spPr>
          <a:xfrm>
            <a:off x="8284471" y="1090834"/>
            <a:ext cx="3228458" cy="46374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F88225-1378-484B-9DCF-B9244C18ED12}"/>
              </a:ext>
            </a:extLst>
          </p:cNvPr>
          <p:cNvSpPr txBox="1"/>
          <p:nvPr/>
        </p:nvSpPr>
        <p:spPr>
          <a:xfrm>
            <a:off x="4332016" y="2357120"/>
            <a:ext cx="34482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Participants:</a:t>
            </a:r>
            <a:b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60 windows – 17 shops and organisations, 41 residents, </a:t>
            </a:r>
          </a:p>
          <a:p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2 schools.</a:t>
            </a:r>
          </a:p>
          <a:p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Social media:</a:t>
            </a:r>
            <a:b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13,298 people reached</a:t>
            </a:r>
            <a:b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Festival map downloads: 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2440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D80972-8790-4718-BE5D-97E2405C2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2064" y="4589056"/>
            <a:ext cx="1609483" cy="20423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306541-72EF-45E8-B07F-CDAF2DD15B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1547" y="4589055"/>
            <a:ext cx="1007622" cy="20423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3E1E47-24DB-43FB-8999-52DB6136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0476" y="358381"/>
            <a:ext cx="732453" cy="7324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D16C62-FEAC-4B02-A872-6F66FA3176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15570" y="358380"/>
            <a:ext cx="732453" cy="7324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E044BE-ED52-4A45-B182-5F6CFA3439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48023" y="346774"/>
            <a:ext cx="732453" cy="73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4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8B8373-A4F2-4A1B-980F-29803F877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ED799D68-5F06-40AC-890E-CBED56D29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4187" y="1500189"/>
            <a:ext cx="6858000" cy="38576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EFC385-E360-4B4E-8053-A36A87365354}"/>
              </a:ext>
            </a:extLst>
          </p:cNvPr>
          <p:cNvSpPr txBox="1"/>
          <p:nvPr/>
        </p:nvSpPr>
        <p:spPr>
          <a:xfrm>
            <a:off x="715545" y="591185"/>
            <a:ext cx="1571625" cy="14287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8" name="Picture 7" descr="A street with cars parked on the side of a building&#10;&#10;Description automatically generated">
            <a:extLst>
              <a:ext uri="{FF2B5EF4-FFF2-40B4-BE49-F238E27FC236}">
                <a16:creationId xmlns:a16="http://schemas.microsoft.com/office/drawing/2014/main" id="{463627CD-AFB6-439F-BE37-6044FEB72C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8" t="13333" r="17154" b="19112"/>
          <a:stretch/>
        </p:blipFill>
        <p:spPr>
          <a:xfrm>
            <a:off x="715544" y="2208530"/>
            <a:ext cx="1571625" cy="1298299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82B38-EA8D-4BBF-B1F7-BFEF27DCCE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44" y="591183"/>
            <a:ext cx="1571625" cy="14287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C66EC0-D248-4353-A58E-29B09B32C3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544" y="3216452"/>
            <a:ext cx="1571625" cy="2903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E79B0C-B0E9-4EDC-878B-D3F66C3DDD64}"/>
              </a:ext>
            </a:extLst>
          </p:cNvPr>
          <p:cNvSpPr txBox="1"/>
          <p:nvPr/>
        </p:nvSpPr>
        <p:spPr>
          <a:xfrm>
            <a:off x="9011920" y="6214531"/>
            <a:ext cx="2769366" cy="400110"/>
          </a:xfrm>
          <a:prstGeom prst="rect">
            <a:avLst/>
          </a:prstGeom>
          <a:solidFill>
            <a:srgbClr val="C22F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Cotswold Street Mural</a:t>
            </a:r>
          </a:p>
        </p:txBody>
      </p:sp>
    </p:spTree>
    <p:extLst>
      <p:ext uri="{BB962C8B-B14F-4D97-AF65-F5344CB8AC3E}">
        <p14:creationId xmlns:p14="http://schemas.microsoft.com/office/powerpoint/2010/main" val="231306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85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ing in the grass&#10;&#10;Description automatically generated">
            <a:extLst>
              <a:ext uri="{FF2B5EF4-FFF2-40B4-BE49-F238E27FC236}">
                <a16:creationId xmlns:a16="http://schemas.microsoft.com/office/drawing/2014/main" id="{8DED2E2C-1EFD-482D-ABD5-1FC2AF20F1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7" r="4" b="22058"/>
          <a:stretch/>
        </p:blipFill>
        <p:spPr>
          <a:xfrm>
            <a:off x="641276" y="643469"/>
            <a:ext cx="4013020" cy="2045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D16F21-AB5D-481A-9BA2-03EF06A25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35" r="-1" b="10811"/>
          <a:stretch/>
        </p:blipFill>
        <p:spPr>
          <a:xfrm>
            <a:off x="5172604" y="643469"/>
            <a:ext cx="6608682" cy="5574662"/>
          </a:xfrm>
          <a:prstGeom prst="rect">
            <a:avLst/>
          </a:prstGeom>
        </p:spPr>
      </p:pic>
      <p:pic>
        <p:nvPicPr>
          <p:cNvPr id="4" name="Picture 3" descr="A picture containing person, computer, indoor, keyboard&#10;&#10;Description automatically generated">
            <a:extLst>
              <a:ext uri="{FF2B5EF4-FFF2-40B4-BE49-F238E27FC236}">
                <a16:creationId xmlns:a16="http://schemas.microsoft.com/office/drawing/2014/main" id="{01AC6FB7-369C-468A-AB42-E77E518FEC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8" r="2830" b="-1"/>
          <a:stretch/>
        </p:blipFill>
        <p:spPr>
          <a:xfrm>
            <a:off x="641276" y="2900891"/>
            <a:ext cx="4010830" cy="33172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E3547B-4214-490F-947F-DA4B90A43960}"/>
              </a:ext>
            </a:extLst>
          </p:cNvPr>
          <p:cNvSpPr txBox="1"/>
          <p:nvPr/>
        </p:nvSpPr>
        <p:spPr>
          <a:xfrm>
            <a:off x="940287" y="693846"/>
            <a:ext cx="3412807" cy="646331"/>
          </a:xfrm>
          <a:prstGeom prst="rect">
            <a:avLst/>
          </a:prstGeom>
          <a:solidFill>
            <a:srgbClr val="AECA37">
              <a:alpha val="86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Norwood Pensioners Group – coach trip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980280-624B-406B-942B-B86EFBB13149}"/>
              </a:ext>
            </a:extLst>
          </p:cNvPr>
          <p:cNvSpPr txBox="1"/>
          <p:nvPr/>
        </p:nvSpPr>
        <p:spPr>
          <a:xfrm>
            <a:off x="940287" y="5649278"/>
            <a:ext cx="3412807" cy="923330"/>
          </a:xfrm>
          <a:prstGeom prst="rect">
            <a:avLst/>
          </a:prstGeom>
          <a:solidFill>
            <a:srgbClr val="AECA37">
              <a:alpha val="86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Southside Rehabilitation Association (SRA) – new training computer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E88045-EDB1-4D08-B139-1013FD1F36C2}"/>
              </a:ext>
            </a:extLst>
          </p:cNvPr>
          <p:cNvSpPr txBox="1"/>
          <p:nvPr/>
        </p:nvSpPr>
        <p:spPr>
          <a:xfrm>
            <a:off x="6770541" y="2967335"/>
            <a:ext cx="3412807" cy="1200329"/>
          </a:xfrm>
          <a:prstGeom prst="rect">
            <a:avLst/>
          </a:prstGeom>
          <a:solidFill>
            <a:srgbClr val="AECA37">
              <a:alpha val="86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Rathbone Children and Young People Services - peer to peer support and team work visit to Go Ape ‘Tree Top Challenge’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45A15B-1130-4DA4-9F5A-053A0B7D2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4903" y="2397089"/>
            <a:ext cx="2133506" cy="5702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E1AB062-EA20-4D71-AD83-E7B76CA677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7218" y="4650106"/>
            <a:ext cx="1035876" cy="9991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D9F5BFE-C14E-4C87-9B3D-85A4BB9E82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8944" y="318123"/>
            <a:ext cx="2724150" cy="37147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1B1E060-0F59-4CF1-94C6-09BABF0BF3BB}"/>
              </a:ext>
            </a:extLst>
          </p:cNvPr>
          <p:cNvSpPr txBox="1"/>
          <p:nvPr/>
        </p:nvSpPr>
        <p:spPr>
          <a:xfrm>
            <a:off x="9543416" y="6214531"/>
            <a:ext cx="2237870" cy="400110"/>
          </a:xfrm>
          <a:prstGeom prst="rect">
            <a:avLst/>
          </a:prstGeom>
          <a:solidFill>
            <a:srgbClr val="C22F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Community Grants</a:t>
            </a:r>
          </a:p>
        </p:txBody>
      </p:sp>
    </p:spTree>
    <p:extLst>
      <p:ext uri="{BB962C8B-B14F-4D97-AF65-F5344CB8AC3E}">
        <p14:creationId xmlns:p14="http://schemas.microsoft.com/office/powerpoint/2010/main" val="39486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417</Words>
  <Application>Microsoft Office PowerPoint</Application>
  <PresentationFormat>Widescreen</PresentationFormat>
  <Paragraphs>56</Paragraphs>
  <Slides>19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Hart</dc:creator>
  <cp:lastModifiedBy>Kim Hart</cp:lastModifiedBy>
  <cp:revision>11</cp:revision>
  <dcterms:created xsi:type="dcterms:W3CDTF">2020-08-13T16:01:09Z</dcterms:created>
  <dcterms:modified xsi:type="dcterms:W3CDTF">2020-08-18T15:12:42Z</dcterms:modified>
</cp:coreProperties>
</file>