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02" r:id="rId4"/>
    <p:sldId id="354" r:id="rId5"/>
    <p:sldId id="346" r:id="rId6"/>
    <p:sldId id="355" r:id="rId7"/>
    <p:sldId id="335" r:id="rId8"/>
    <p:sldId id="309" r:id="rId9"/>
    <p:sldId id="307" r:id="rId10"/>
    <p:sldId id="275" r:id="rId11"/>
    <p:sldId id="347" r:id="rId12"/>
    <p:sldId id="321" r:id="rId13"/>
    <p:sldId id="276" r:id="rId14"/>
    <p:sldId id="348"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85" d="100"/>
          <a:sy n="8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2FEC-0EBC-435F-82F3-DB0DD2D07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FF7BA8-9384-49A0-B5FB-D9F39FA60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D1066F-4161-44E2-8A4F-A023718F1622}"/>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5" name="Footer Placeholder 4">
            <a:extLst>
              <a:ext uri="{FF2B5EF4-FFF2-40B4-BE49-F238E27FC236}">
                <a16:creationId xmlns:a16="http://schemas.microsoft.com/office/drawing/2014/main" id="{91FF3B4D-2641-4A49-A8B3-8BD23F1213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BEEFEA-4087-43E4-A194-7511CB046E9F}"/>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130811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DAA-B934-4488-B4B6-A5F714ECD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11CB19-6453-485D-9236-611C7E400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D9EFE0-3424-4034-9F23-9FFED6B3EB90}"/>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5" name="Footer Placeholder 4">
            <a:extLst>
              <a:ext uri="{FF2B5EF4-FFF2-40B4-BE49-F238E27FC236}">
                <a16:creationId xmlns:a16="http://schemas.microsoft.com/office/drawing/2014/main" id="{4E3D1F35-E06C-42C1-94EF-4FC33D1BD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15A1EE-28C5-47BF-BFD3-B269F0A38022}"/>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12216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88229-4E4E-4AAC-8C86-84AB0BE438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1E6707-E991-4009-8C84-9C387EAE0E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2FE2-D959-40E0-9767-DBEB19C2A8FE}"/>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5" name="Footer Placeholder 4">
            <a:extLst>
              <a:ext uri="{FF2B5EF4-FFF2-40B4-BE49-F238E27FC236}">
                <a16:creationId xmlns:a16="http://schemas.microsoft.com/office/drawing/2014/main" id="{C3E001DE-658A-46E8-AFE9-AFE3D6836B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DCF0ED-51B2-4C65-AE65-58C4825E591C}"/>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133558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85D2-9F95-4881-B5CC-6E83D55966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2D3572-CF5D-479E-A001-9EFA929C9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58ABDF-E930-4486-8D74-F3B9A8C6DF4B}"/>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5" name="Footer Placeholder 4">
            <a:extLst>
              <a:ext uri="{FF2B5EF4-FFF2-40B4-BE49-F238E27FC236}">
                <a16:creationId xmlns:a16="http://schemas.microsoft.com/office/drawing/2014/main" id="{6EDCB009-C8F2-4B97-98AA-B59A0E6FE4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734B4D-1284-400B-9264-A7FD3ED81F74}"/>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166855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3D90-C04A-4D0B-BAD5-EEB4B1CF4C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6E4E0D-037F-4123-9368-EE9E23AE0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690E10-55B0-472E-84EE-B94418F3C04E}"/>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5" name="Footer Placeholder 4">
            <a:extLst>
              <a:ext uri="{FF2B5EF4-FFF2-40B4-BE49-F238E27FC236}">
                <a16:creationId xmlns:a16="http://schemas.microsoft.com/office/drawing/2014/main" id="{1947ED57-277E-4DE3-9EBC-2DC48FAB39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1194BC-E76B-4CCF-BFC3-F9CDC9D351C1}"/>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320064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05AC-3D08-4948-84C9-CF46A0BEF8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3C5AB4-E72F-4784-874F-4252D78C84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95F456-1ACE-49D8-8871-C3B8D4CD1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374EA6-5D0C-4807-B631-E6839FE41A71}"/>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6" name="Footer Placeholder 5">
            <a:extLst>
              <a:ext uri="{FF2B5EF4-FFF2-40B4-BE49-F238E27FC236}">
                <a16:creationId xmlns:a16="http://schemas.microsoft.com/office/drawing/2014/main" id="{1F7897A0-E07F-4DBA-A7FC-A8A6A77A3A6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008311-DB64-4B06-9C1C-4915DB569426}"/>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230893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692F-67FB-434D-811F-90517FDCAB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34194-E8AF-42EC-AB08-E953F376B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59A7AD-862B-484D-AA40-432D5BAD40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21C0C4-BB30-4662-A0EE-E0B33BF03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E29A79-1038-4FE3-903A-3EC6F863B5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6D94C0-8EA3-4CE7-A83E-B56A327D817C}"/>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8" name="Footer Placeholder 7">
            <a:extLst>
              <a:ext uri="{FF2B5EF4-FFF2-40B4-BE49-F238E27FC236}">
                <a16:creationId xmlns:a16="http://schemas.microsoft.com/office/drawing/2014/main" id="{F9552A21-E9E4-4899-A5FF-B083B5BAFAA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A145C5F-F6C2-437B-895B-6D7053741A6A}"/>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39356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1401-7670-474B-A000-941172B46E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C04D25-B5FF-4F45-813F-9D55A1E1B8BB}"/>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4" name="Footer Placeholder 3">
            <a:extLst>
              <a:ext uri="{FF2B5EF4-FFF2-40B4-BE49-F238E27FC236}">
                <a16:creationId xmlns:a16="http://schemas.microsoft.com/office/drawing/2014/main" id="{FC8DEAC8-11F0-4C43-BAC9-B0289633645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C2E7CD8-DE83-400A-B522-E6DF7A84A1B1}"/>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222928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FB2C53-756B-4C83-A967-64AC16D1891C}"/>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3" name="Footer Placeholder 2">
            <a:extLst>
              <a:ext uri="{FF2B5EF4-FFF2-40B4-BE49-F238E27FC236}">
                <a16:creationId xmlns:a16="http://schemas.microsoft.com/office/drawing/2014/main" id="{E04E3640-061F-4C1C-89FE-EF41E65F7C1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8CCB4A3-1340-41AB-9409-BB50E9993604}"/>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93426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48C2-A7FE-489B-B207-358C3508C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EE952F-168E-467C-B570-72F0057AB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8DDB8D-42EA-4180-B90D-692E0683D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02F23-544E-485E-923F-1040245C8596}"/>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6" name="Footer Placeholder 5">
            <a:extLst>
              <a:ext uri="{FF2B5EF4-FFF2-40B4-BE49-F238E27FC236}">
                <a16:creationId xmlns:a16="http://schemas.microsoft.com/office/drawing/2014/main" id="{D0D39D83-FADA-4464-A9AC-A0FAF331C3E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785208-9452-4DE2-8356-659D23607420}"/>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180408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3ECF-5879-4617-90EF-A04E4286A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CCDFD0-67CA-4701-A648-9F39EE62D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A4AACFC-B527-45F9-9AFA-FF4B1F401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2E1F4-45A4-4DA7-9079-A212A711DC19}"/>
              </a:ext>
            </a:extLst>
          </p:cNvPr>
          <p:cNvSpPr>
            <a:spLocks noGrp="1"/>
          </p:cNvSpPr>
          <p:nvPr>
            <p:ph type="dt" sz="half" idx="10"/>
          </p:nvPr>
        </p:nvSpPr>
        <p:spPr/>
        <p:txBody>
          <a:bodyPr/>
          <a:lstStyle/>
          <a:p>
            <a:fld id="{0F212AB1-81E0-49C9-9B08-68C3191186D7}" type="datetimeFigureOut">
              <a:rPr lang="en-GB" smtClean="0"/>
              <a:t>24/01/2022</a:t>
            </a:fld>
            <a:endParaRPr lang="en-GB" dirty="0"/>
          </a:p>
        </p:txBody>
      </p:sp>
      <p:sp>
        <p:nvSpPr>
          <p:cNvPr id="6" name="Footer Placeholder 5">
            <a:extLst>
              <a:ext uri="{FF2B5EF4-FFF2-40B4-BE49-F238E27FC236}">
                <a16:creationId xmlns:a16="http://schemas.microsoft.com/office/drawing/2014/main" id="{997B3A30-8432-49BC-8861-D6EFEAC79B7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D5C006B-E8A6-4FCE-B5E8-F6E27EE91213}"/>
              </a:ext>
            </a:extLst>
          </p:cNvPr>
          <p:cNvSpPr>
            <a:spLocks noGrp="1"/>
          </p:cNvSpPr>
          <p:nvPr>
            <p:ph type="sldNum" sz="quarter" idx="12"/>
          </p:nvPr>
        </p:nvSpPr>
        <p:spPr/>
        <p:txBody>
          <a:bodyPr/>
          <a:lstStyle/>
          <a:p>
            <a:fld id="{27206977-51F2-49BF-8CB5-B98373ADAC03}" type="slidenum">
              <a:rPr lang="en-GB" smtClean="0"/>
              <a:t>‹#›</a:t>
            </a:fld>
            <a:endParaRPr lang="en-GB" dirty="0"/>
          </a:p>
        </p:txBody>
      </p:sp>
    </p:spTree>
    <p:extLst>
      <p:ext uri="{BB962C8B-B14F-4D97-AF65-F5344CB8AC3E}">
        <p14:creationId xmlns:p14="http://schemas.microsoft.com/office/powerpoint/2010/main" val="73996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DBD38-5330-4315-A4B3-3D52E8EBA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89FB8D-BF7F-456C-86E5-69FA20ACE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47339-B260-4959-9872-E8E14262B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12AB1-81E0-49C9-9B08-68C3191186D7}" type="datetimeFigureOut">
              <a:rPr lang="en-GB" smtClean="0"/>
              <a:t>24/01/2022</a:t>
            </a:fld>
            <a:endParaRPr lang="en-GB" dirty="0"/>
          </a:p>
        </p:txBody>
      </p:sp>
      <p:sp>
        <p:nvSpPr>
          <p:cNvPr id="5" name="Footer Placeholder 4">
            <a:extLst>
              <a:ext uri="{FF2B5EF4-FFF2-40B4-BE49-F238E27FC236}">
                <a16:creationId xmlns:a16="http://schemas.microsoft.com/office/drawing/2014/main" id="{21B7E3FB-23C3-46B6-8FE8-6D645053E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0BC476E-EA60-4A76-9A73-0C467759C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06977-51F2-49BF-8CB5-B98373ADAC03}" type="slidenum">
              <a:rPr lang="en-GB" smtClean="0"/>
              <a:t>‹#›</a:t>
            </a:fld>
            <a:endParaRPr lang="en-GB" dirty="0"/>
          </a:p>
        </p:txBody>
      </p:sp>
    </p:spTree>
    <p:extLst>
      <p:ext uri="{BB962C8B-B14F-4D97-AF65-F5344CB8AC3E}">
        <p14:creationId xmlns:p14="http://schemas.microsoft.com/office/powerpoint/2010/main" val="23460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ambethsadpd.commonplace.is/" TargetMode="External"/><Relationship Id="rId2" Type="http://schemas.openxmlformats.org/officeDocument/2006/relationships/hyperlink" Target="mailto:sadpd@lambeth.gov.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7"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889A9D-B14D-4196-B905-7434E2FF967D}"/>
              </a:ext>
            </a:extLst>
          </p:cNvPr>
          <p:cNvSpPr>
            <a:spLocks noGrp="1"/>
          </p:cNvSpPr>
          <p:nvPr>
            <p:ph type="ctrTitle"/>
          </p:nvPr>
        </p:nvSpPr>
        <p:spPr>
          <a:xfrm>
            <a:off x="1524003" y="1999615"/>
            <a:ext cx="9256886" cy="2764028"/>
          </a:xfrm>
        </p:spPr>
        <p:txBody>
          <a:bodyPr anchor="ctr">
            <a:normAutofit fontScale="90000"/>
          </a:bodyPr>
          <a:lstStyle/>
          <a:p>
            <a:r>
              <a:rPr lang="en-GB" sz="6700" dirty="0"/>
              <a:t>Draft Site Allocations Development Plan Document</a:t>
            </a:r>
            <a:br>
              <a:rPr lang="en-GB" sz="6700" dirty="0"/>
            </a:br>
            <a:endParaRPr lang="en-GB" sz="6700" dirty="0"/>
          </a:p>
        </p:txBody>
      </p:sp>
      <p:sp>
        <p:nvSpPr>
          <p:cNvPr id="3" name="Subtitle 2">
            <a:extLst>
              <a:ext uri="{FF2B5EF4-FFF2-40B4-BE49-F238E27FC236}">
                <a16:creationId xmlns:a16="http://schemas.microsoft.com/office/drawing/2014/main" id="{2C4B6A6F-332F-4885-BF12-3CEEBA74BAEC}"/>
              </a:ext>
            </a:extLst>
          </p:cNvPr>
          <p:cNvSpPr>
            <a:spLocks noGrp="1"/>
          </p:cNvSpPr>
          <p:nvPr>
            <p:ph type="subTitle" idx="1"/>
          </p:nvPr>
        </p:nvSpPr>
        <p:spPr>
          <a:xfrm>
            <a:off x="1966912" y="5645150"/>
            <a:ext cx="8258176" cy="631825"/>
          </a:xfrm>
        </p:spPr>
        <p:txBody>
          <a:bodyPr anchor="ctr">
            <a:normAutofit lnSpcReduction="10000"/>
          </a:bodyPr>
          <a:lstStyle/>
          <a:p>
            <a:endParaRPr lang="en-GB" sz="700" dirty="0"/>
          </a:p>
          <a:p>
            <a:r>
              <a:rPr lang="en-GB" dirty="0"/>
              <a:t>West Norwood meeting – 24 January 2022 (via Teams)</a:t>
            </a:r>
          </a:p>
          <a:p>
            <a:endParaRPr lang="en-GB" sz="700" dirty="0"/>
          </a:p>
          <a:p>
            <a:endParaRPr lang="en-GB" sz="7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4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77B48A0-506A-408F-9919-71197A579852}"/>
              </a:ext>
            </a:extLst>
          </p:cNvPr>
          <p:cNvSpPr txBox="1"/>
          <p:nvPr/>
        </p:nvSpPr>
        <p:spPr>
          <a:xfrm>
            <a:off x="890338" y="1276184"/>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Site 18: </a:t>
            </a:r>
          </a:p>
          <a:p>
            <a:pPr>
              <a:lnSpc>
                <a:spcPct val="90000"/>
              </a:lnSpc>
              <a:spcBef>
                <a:spcPct val="0"/>
              </a:spcBef>
              <a:spcAft>
                <a:spcPts val="600"/>
              </a:spcAft>
            </a:pPr>
            <a:r>
              <a:rPr lang="en-US" sz="4400" dirty="0">
                <a:latin typeface="+mj-lt"/>
                <a:ea typeface="+mj-ea"/>
                <a:cs typeface="+mj-cs"/>
              </a:rPr>
              <a:t>286-362 Norwood Road</a:t>
            </a:r>
          </a:p>
          <a:p>
            <a:pPr>
              <a:lnSpc>
                <a:spcPct val="90000"/>
              </a:lnSpc>
              <a:spcBef>
                <a:spcPct val="0"/>
              </a:spcBef>
              <a:spcAft>
                <a:spcPts val="600"/>
              </a:spcAft>
            </a:pPr>
            <a:endParaRPr lang="en-US" sz="5400" dirty="0">
              <a:latin typeface="+mj-lt"/>
              <a:ea typeface="+mj-ea"/>
              <a:cs typeface="+mj-cs"/>
            </a:endParaRP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F8093E-7C7D-48F2-81E6-45D2D0996461}"/>
              </a:ext>
            </a:extLst>
          </p:cNvPr>
          <p:cNvPicPr>
            <a:picLocks noChangeAspect="1"/>
          </p:cNvPicPr>
          <p:nvPr/>
        </p:nvPicPr>
        <p:blipFill>
          <a:blip r:embed="rId2"/>
          <a:stretch>
            <a:fillRect/>
          </a:stretch>
        </p:blipFill>
        <p:spPr>
          <a:xfrm>
            <a:off x="4703757" y="1530683"/>
            <a:ext cx="7006462" cy="3796634"/>
          </a:xfrm>
          <a:prstGeom prst="rect">
            <a:avLst/>
          </a:prstGeom>
        </p:spPr>
      </p:pic>
      <p:sp>
        <p:nvSpPr>
          <p:cNvPr id="7" name="Freeform: Shape 6">
            <a:extLst>
              <a:ext uri="{FF2B5EF4-FFF2-40B4-BE49-F238E27FC236}">
                <a16:creationId xmlns:a16="http://schemas.microsoft.com/office/drawing/2014/main" id="{8C85B224-11C9-415D-934B-34A3E53B14E8}"/>
              </a:ext>
            </a:extLst>
          </p:cNvPr>
          <p:cNvSpPr/>
          <p:nvPr/>
        </p:nvSpPr>
        <p:spPr>
          <a:xfrm>
            <a:off x="4770614" y="1818925"/>
            <a:ext cx="6872748" cy="3023419"/>
          </a:xfrm>
          <a:custGeom>
            <a:avLst/>
            <a:gdLst>
              <a:gd name="connsiteX0" fmla="*/ 353961 w 6872748"/>
              <a:gd name="connsiteY0" fmla="*/ 339213 h 3023419"/>
              <a:gd name="connsiteX1" fmla="*/ 1548581 w 6872748"/>
              <a:gd name="connsiteY1" fmla="*/ 353961 h 3023419"/>
              <a:gd name="connsiteX2" fmla="*/ 2846439 w 6872748"/>
              <a:gd name="connsiteY2" fmla="*/ 324464 h 3023419"/>
              <a:gd name="connsiteX3" fmla="*/ 3701845 w 6872748"/>
              <a:gd name="connsiteY3" fmla="*/ 383458 h 3023419"/>
              <a:gd name="connsiteX4" fmla="*/ 5058697 w 6872748"/>
              <a:gd name="connsiteY4" fmla="*/ 0 h 3023419"/>
              <a:gd name="connsiteX5" fmla="*/ 6872748 w 6872748"/>
              <a:gd name="connsiteY5" fmla="*/ 1371600 h 3023419"/>
              <a:gd name="connsiteX6" fmla="*/ 6371303 w 6872748"/>
              <a:gd name="connsiteY6" fmla="*/ 1858297 h 3023419"/>
              <a:gd name="connsiteX7" fmla="*/ 5663381 w 6872748"/>
              <a:gd name="connsiteY7" fmla="*/ 2227006 h 3023419"/>
              <a:gd name="connsiteX8" fmla="*/ 4866968 w 6872748"/>
              <a:gd name="connsiteY8" fmla="*/ 2492477 h 3023419"/>
              <a:gd name="connsiteX9" fmla="*/ 3672348 w 6872748"/>
              <a:gd name="connsiteY9" fmla="*/ 2580968 h 3023419"/>
              <a:gd name="connsiteX10" fmla="*/ 2595716 w 6872748"/>
              <a:gd name="connsiteY10" fmla="*/ 2802193 h 3023419"/>
              <a:gd name="connsiteX11" fmla="*/ 1386348 w 6872748"/>
              <a:gd name="connsiteY11" fmla="*/ 2831690 h 3023419"/>
              <a:gd name="connsiteX12" fmla="*/ 280219 w 6872748"/>
              <a:gd name="connsiteY12" fmla="*/ 2993922 h 3023419"/>
              <a:gd name="connsiteX13" fmla="*/ 0 w 6872748"/>
              <a:gd name="connsiteY13" fmla="*/ 3023419 h 3023419"/>
              <a:gd name="connsiteX14" fmla="*/ 44245 w 6872748"/>
              <a:gd name="connsiteY14" fmla="*/ 2389239 h 3023419"/>
              <a:gd name="connsiteX15" fmla="*/ 147484 w 6872748"/>
              <a:gd name="connsiteY15" fmla="*/ 1032387 h 3023419"/>
              <a:gd name="connsiteX16" fmla="*/ 353961 w 6872748"/>
              <a:gd name="connsiteY16" fmla="*/ 339213 h 302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2748" h="3023419">
                <a:moveTo>
                  <a:pt x="353961" y="339213"/>
                </a:moveTo>
                <a:lnTo>
                  <a:pt x="1548581" y="353961"/>
                </a:lnTo>
                <a:lnTo>
                  <a:pt x="2846439" y="324464"/>
                </a:lnTo>
                <a:lnTo>
                  <a:pt x="3701845" y="383458"/>
                </a:lnTo>
                <a:lnTo>
                  <a:pt x="5058697" y="0"/>
                </a:lnTo>
                <a:lnTo>
                  <a:pt x="6872748" y="1371600"/>
                </a:lnTo>
                <a:lnTo>
                  <a:pt x="6371303" y="1858297"/>
                </a:lnTo>
                <a:lnTo>
                  <a:pt x="5663381" y="2227006"/>
                </a:lnTo>
                <a:lnTo>
                  <a:pt x="4866968" y="2492477"/>
                </a:lnTo>
                <a:lnTo>
                  <a:pt x="3672348" y="2580968"/>
                </a:lnTo>
                <a:lnTo>
                  <a:pt x="2595716" y="2802193"/>
                </a:lnTo>
                <a:lnTo>
                  <a:pt x="1386348" y="2831690"/>
                </a:lnTo>
                <a:lnTo>
                  <a:pt x="280219" y="2993922"/>
                </a:lnTo>
                <a:lnTo>
                  <a:pt x="0" y="3023419"/>
                </a:lnTo>
                <a:lnTo>
                  <a:pt x="44245" y="2389239"/>
                </a:lnTo>
                <a:lnTo>
                  <a:pt x="147484" y="1032387"/>
                </a:lnTo>
                <a:lnTo>
                  <a:pt x="353961" y="339213"/>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635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AF2FD71-8EA2-4E3C-9F47-F1B5B88F7D0A}"/>
              </a:ext>
            </a:extLst>
          </p:cNvPr>
          <p:cNvSpPr>
            <a:spLocks noGrp="1"/>
          </p:cNvSpPr>
          <p:nvPr>
            <p:ph type="title"/>
          </p:nvPr>
        </p:nvSpPr>
        <p:spPr>
          <a:xfrm>
            <a:off x="838200" y="365125"/>
            <a:ext cx="10515600" cy="1325563"/>
          </a:xfrm>
        </p:spPr>
        <p:txBody>
          <a:bodyPr vert="horz" lIns="91440" tIns="45720" rIns="91440" bIns="45720" rtlCol="0">
            <a:normAutofit/>
          </a:bodyPr>
          <a:lstStyle/>
          <a:p>
            <a:pPr>
              <a:spcAft>
                <a:spcPts val="600"/>
              </a:spcAft>
            </a:pPr>
            <a:r>
              <a:rPr lang="en-US" sz="5400" kern="1200" dirty="0">
                <a:latin typeface="+mj-lt"/>
                <a:ea typeface="+mj-ea"/>
                <a:cs typeface="+mj-cs"/>
              </a:rPr>
              <a:t>286-362 Norwood Road</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1707638-973B-4C76-9FA4-E1108C304F2B}"/>
              </a:ext>
            </a:extLst>
          </p:cNvPr>
          <p:cNvSpPr>
            <a:spLocks noGrp="1"/>
          </p:cNvSpPr>
          <p:nvPr>
            <p:ph idx="1"/>
          </p:nvPr>
        </p:nvSpPr>
        <p:spPr>
          <a:xfrm>
            <a:off x="838200" y="1929384"/>
            <a:ext cx="10515600" cy="4251960"/>
          </a:xfrm>
        </p:spPr>
        <p:txBody>
          <a:bodyPr vert="horz" lIns="91440" tIns="45720" rIns="91440" bIns="45720" rtlCol="0">
            <a:normAutofit/>
          </a:bodyPr>
          <a:lstStyle/>
          <a:p>
            <a:pPr marL="285750" indent="-285750"/>
            <a:r>
              <a:rPr lang="en-GB" sz="2400" dirty="0"/>
              <a:t>Site already allocated – requires updating</a:t>
            </a:r>
          </a:p>
          <a:p>
            <a:pPr marL="285750" indent="-285750"/>
            <a:r>
              <a:rPr lang="en-GB" sz="2400" dirty="0"/>
              <a:t>Enable full optimisation and LBL-led regeneration – phased</a:t>
            </a:r>
          </a:p>
          <a:p>
            <a:pPr marL="285750" indent="-285750"/>
            <a:r>
              <a:rPr lang="en-GB" sz="2400" dirty="0"/>
              <a:t>Appropriate for tall building in centre of site</a:t>
            </a:r>
          </a:p>
          <a:p>
            <a:pPr marL="285750" indent="-285750"/>
            <a:r>
              <a:rPr lang="en-GB" sz="2400" dirty="0"/>
              <a:t>Approx. 390 to 470 residential units (gross)</a:t>
            </a:r>
          </a:p>
          <a:p>
            <a:pPr marL="285750" indent="-285750"/>
            <a:r>
              <a:rPr lang="en-GB" sz="2400" dirty="0"/>
              <a:t>35-50% affordable housing threshold</a:t>
            </a:r>
          </a:p>
          <a:p>
            <a:pPr marL="285750" indent="-285750"/>
            <a:r>
              <a:rPr lang="en-GB" sz="2400" dirty="0"/>
              <a:t>Approx. 5,000 to 7,000 sqm commercial/community floorspace (gross), incl. workspace to support growing creative cluster</a:t>
            </a:r>
          </a:p>
          <a:p>
            <a:pPr marL="285750" indent="-285750"/>
            <a:r>
              <a:rPr lang="en-GB" sz="2400" dirty="0"/>
              <a:t>Renewed town centre frontage, new public realm, urban greening</a:t>
            </a:r>
          </a:p>
          <a:p>
            <a:pPr marL="285750" indent="-285750"/>
            <a:endParaRPr lang="en-GB" sz="2400" dirty="0"/>
          </a:p>
          <a:p>
            <a:pPr marL="285750" indent="-285750">
              <a:buFont typeface="Arial" panose="020B0604020202020204" pitchFamily="34" charset="0"/>
              <a:buChar char="•"/>
            </a:pPr>
            <a:endParaRPr lang="en-GB" sz="2200" dirty="0"/>
          </a:p>
          <a:p>
            <a:endParaRPr lang="en-US" sz="2200" dirty="0"/>
          </a:p>
          <a:p>
            <a:pPr marL="0" indent="0">
              <a:buNone/>
            </a:pPr>
            <a:endParaRPr lang="en-US" sz="2200" dirty="0"/>
          </a:p>
          <a:p>
            <a:pPr marL="0" indent="0">
              <a:buNone/>
            </a:pPr>
            <a:endParaRPr lang="en-US" sz="2200" dirty="0"/>
          </a:p>
          <a:p>
            <a:endParaRPr lang="en-US" sz="2200" dirty="0"/>
          </a:p>
        </p:txBody>
      </p:sp>
    </p:spTree>
    <p:extLst>
      <p:ext uri="{BB962C8B-B14F-4D97-AF65-F5344CB8AC3E}">
        <p14:creationId xmlns:p14="http://schemas.microsoft.com/office/powerpoint/2010/main" val="305803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BC944-9D93-48FC-8A19-73EC8B4B271E}"/>
              </a:ext>
            </a:extLst>
          </p:cNvPr>
          <p:cNvPicPr>
            <a:picLocks noChangeAspect="1"/>
          </p:cNvPicPr>
          <p:nvPr/>
        </p:nvPicPr>
        <p:blipFill>
          <a:blip r:embed="rId2"/>
          <a:stretch>
            <a:fillRect/>
          </a:stretch>
        </p:blipFill>
        <p:spPr>
          <a:xfrm>
            <a:off x="927652" y="513662"/>
            <a:ext cx="5595489" cy="5830676"/>
          </a:xfrm>
          <a:prstGeom prst="rect">
            <a:avLst/>
          </a:prstGeom>
        </p:spPr>
      </p:pic>
      <p:pic>
        <p:nvPicPr>
          <p:cNvPr id="5" name="Picture 4">
            <a:extLst>
              <a:ext uri="{FF2B5EF4-FFF2-40B4-BE49-F238E27FC236}">
                <a16:creationId xmlns:a16="http://schemas.microsoft.com/office/drawing/2014/main" id="{63C8EACB-D2C9-43F0-9505-CEF8A781F410}"/>
              </a:ext>
            </a:extLst>
          </p:cNvPr>
          <p:cNvPicPr>
            <a:picLocks noChangeAspect="1"/>
          </p:cNvPicPr>
          <p:nvPr/>
        </p:nvPicPr>
        <p:blipFill>
          <a:blip r:embed="rId3"/>
          <a:stretch>
            <a:fillRect/>
          </a:stretch>
        </p:blipFill>
        <p:spPr>
          <a:xfrm>
            <a:off x="6916956" y="1485629"/>
            <a:ext cx="3791479" cy="1943371"/>
          </a:xfrm>
          <a:prstGeom prst="rect">
            <a:avLst/>
          </a:prstGeom>
        </p:spPr>
      </p:pic>
      <p:pic>
        <p:nvPicPr>
          <p:cNvPr id="7" name="Picture 6">
            <a:extLst>
              <a:ext uri="{FF2B5EF4-FFF2-40B4-BE49-F238E27FC236}">
                <a16:creationId xmlns:a16="http://schemas.microsoft.com/office/drawing/2014/main" id="{6915BA69-63EA-4C0E-9B42-D6437703658E}"/>
              </a:ext>
            </a:extLst>
          </p:cNvPr>
          <p:cNvPicPr>
            <a:picLocks noChangeAspect="1"/>
          </p:cNvPicPr>
          <p:nvPr/>
        </p:nvPicPr>
        <p:blipFill>
          <a:blip r:embed="rId4"/>
          <a:stretch>
            <a:fillRect/>
          </a:stretch>
        </p:blipFill>
        <p:spPr>
          <a:xfrm>
            <a:off x="6916956" y="3429000"/>
            <a:ext cx="4172532" cy="1257475"/>
          </a:xfrm>
          <a:prstGeom prst="rect">
            <a:avLst/>
          </a:prstGeom>
        </p:spPr>
      </p:pic>
    </p:spTree>
    <p:extLst>
      <p:ext uri="{BB962C8B-B14F-4D97-AF65-F5344CB8AC3E}">
        <p14:creationId xmlns:p14="http://schemas.microsoft.com/office/powerpoint/2010/main" val="305410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77B48A0-506A-408F-9919-71197A579852}"/>
              </a:ext>
            </a:extLst>
          </p:cNvPr>
          <p:cNvSpPr txBox="1"/>
          <p:nvPr/>
        </p:nvSpPr>
        <p:spPr>
          <a:xfrm>
            <a:off x="890338" y="1276184"/>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Site 19: </a:t>
            </a:r>
          </a:p>
          <a:p>
            <a:pPr>
              <a:lnSpc>
                <a:spcPct val="90000"/>
              </a:lnSpc>
              <a:spcBef>
                <a:spcPct val="0"/>
              </a:spcBef>
              <a:spcAft>
                <a:spcPts val="600"/>
              </a:spcAft>
            </a:pPr>
            <a:r>
              <a:rPr lang="en-US" sz="4400" dirty="0" err="1">
                <a:latin typeface="+mj-lt"/>
                <a:ea typeface="+mj-ea"/>
                <a:cs typeface="+mj-cs"/>
              </a:rPr>
              <a:t>Knolly’s</a:t>
            </a:r>
            <a:r>
              <a:rPr lang="en-US" sz="4400" dirty="0">
                <a:latin typeface="+mj-lt"/>
                <a:ea typeface="+mj-ea"/>
                <a:cs typeface="+mj-cs"/>
              </a:rPr>
              <a:t> Yard</a:t>
            </a:r>
          </a:p>
          <a:p>
            <a:pPr>
              <a:lnSpc>
                <a:spcPct val="90000"/>
              </a:lnSpc>
              <a:spcBef>
                <a:spcPct val="0"/>
              </a:spcBef>
              <a:spcAft>
                <a:spcPts val="600"/>
              </a:spcAft>
            </a:pPr>
            <a:endParaRPr lang="en-US" sz="5400" dirty="0">
              <a:latin typeface="+mj-lt"/>
              <a:ea typeface="+mj-ea"/>
              <a:cs typeface="+mj-cs"/>
            </a:endParaRP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9A69EFE-54D3-4E1E-AE4B-4E6EA9DA1D9C}"/>
              </a:ext>
            </a:extLst>
          </p:cNvPr>
          <p:cNvPicPr>
            <a:picLocks noChangeAspect="1"/>
          </p:cNvPicPr>
          <p:nvPr/>
        </p:nvPicPr>
        <p:blipFill>
          <a:blip r:embed="rId2"/>
          <a:stretch>
            <a:fillRect/>
          </a:stretch>
        </p:blipFill>
        <p:spPr>
          <a:xfrm>
            <a:off x="5255396" y="304800"/>
            <a:ext cx="6670743" cy="6210380"/>
          </a:xfrm>
          <a:prstGeom prst="rect">
            <a:avLst/>
          </a:prstGeom>
        </p:spPr>
      </p:pic>
      <p:sp>
        <p:nvSpPr>
          <p:cNvPr id="5" name="Freeform: Shape 4">
            <a:extLst>
              <a:ext uri="{FF2B5EF4-FFF2-40B4-BE49-F238E27FC236}">
                <a16:creationId xmlns:a16="http://schemas.microsoft.com/office/drawing/2014/main" id="{620C7082-AE8B-45BC-979B-7680793E8EB2}"/>
              </a:ext>
            </a:extLst>
          </p:cNvPr>
          <p:cNvSpPr/>
          <p:nvPr/>
        </p:nvSpPr>
        <p:spPr>
          <a:xfrm>
            <a:off x="7223504" y="1820677"/>
            <a:ext cx="3254692" cy="3313684"/>
          </a:xfrm>
          <a:custGeom>
            <a:avLst/>
            <a:gdLst>
              <a:gd name="connsiteX0" fmla="*/ 3126658 w 3126658"/>
              <a:gd name="connsiteY0" fmla="*/ 0 h 2315497"/>
              <a:gd name="connsiteX1" fmla="*/ 3126658 w 3126658"/>
              <a:gd name="connsiteY1" fmla="*/ 103239 h 2315497"/>
              <a:gd name="connsiteX2" fmla="*/ 2079523 w 3126658"/>
              <a:gd name="connsiteY2" fmla="*/ 560439 h 2315497"/>
              <a:gd name="connsiteX3" fmla="*/ 825910 w 3126658"/>
              <a:gd name="connsiteY3" fmla="*/ 884904 h 2315497"/>
              <a:gd name="connsiteX4" fmla="*/ 0 w 3126658"/>
              <a:gd name="connsiteY4" fmla="*/ 1091381 h 2315497"/>
              <a:gd name="connsiteX5" fmla="*/ 1297858 w 3126658"/>
              <a:gd name="connsiteY5" fmla="*/ 1371600 h 2315497"/>
              <a:gd name="connsiteX6" fmla="*/ 2271252 w 3126658"/>
              <a:gd name="connsiteY6" fmla="*/ 1755058 h 2315497"/>
              <a:gd name="connsiteX7" fmla="*/ 2905433 w 3126658"/>
              <a:gd name="connsiteY7" fmla="*/ 2227007 h 2315497"/>
              <a:gd name="connsiteX8" fmla="*/ 3008671 w 3126658"/>
              <a:gd name="connsiteY8" fmla="*/ 2315497 h 2315497"/>
              <a:gd name="connsiteX9" fmla="*/ 2861188 w 3126658"/>
              <a:gd name="connsiteY9" fmla="*/ 1607574 h 2315497"/>
              <a:gd name="connsiteX10" fmla="*/ 2861188 w 3126658"/>
              <a:gd name="connsiteY10" fmla="*/ 1179871 h 2315497"/>
              <a:gd name="connsiteX11" fmla="*/ 2920181 w 3126658"/>
              <a:gd name="connsiteY11" fmla="*/ 634181 h 2315497"/>
              <a:gd name="connsiteX12" fmla="*/ 3082413 w 3126658"/>
              <a:gd name="connsiteY12" fmla="*/ 88491 h 2315497"/>
              <a:gd name="connsiteX0" fmla="*/ 2967632 w 2967632"/>
              <a:gd name="connsiteY0" fmla="*/ 0 h 2315497"/>
              <a:gd name="connsiteX1" fmla="*/ 2967632 w 2967632"/>
              <a:gd name="connsiteY1" fmla="*/ 103239 h 2315497"/>
              <a:gd name="connsiteX2" fmla="*/ 1920497 w 2967632"/>
              <a:gd name="connsiteY2" fmla="*/ 560439 h 2315497"/>
              <a:gd name="connsiteX3" fmla="*/ 666884 w 2967632"/>
              <a:gd name="connsiteY3" fmla="*/ 884904 h 2315497"/>
              <a:gd name="connsiteX4" fmla="*/ 0 w 2967632"/>
              <a:gd name="connsiteY4" fmla="*/ 1422685 h 2315497"/>
              <a:gd name="connsiteX5" fmla="*/ 1138832 w 2967632"/>
              <a:gd name="connsiteY5" fmla="*/ 1371600 h 2315497"/>
              <a:gd name="connsiteX6" fmla="*/ 2112226 w 2967632"/>
              <a:gd name="connsiteY6" fmla="*/ 1755058 h 2315497"/>
              <a:gd name="connsiteX7" fmla="*/ 2746407 w 2967632"/>
              <a:gd name="connsiteY7" fmla="*/ 2227007 h 2315497"/>
              <a:gd name="connsiteX8" fmla="*/ 2849645 w 2967632"/>
              <a:gd name="connsiteY8" fmla="*/ 2315497 h 2315497"/>
              <a:gd name="connsiteX9" fmla="*/ 2702162 w 2967632"/>
              <a:gd name="connsiteY9" fmla="*/ 1607574 h 2315497"/>
              <a:gd name="connsiteX10" fmla="*/ 2702162 w 2967632"/>
              <a:gd name="connsiteY10" fmla="*/ 1179871 h 2315497"/>
              <a:gd name="connsiteX11" fmla="*/ 2761155 w 2967632"/>
              <a:gd name="connsiteY11" fmla="*/ 634181 h 2315497"/>
              <a:gd name="connsiteX12" fmla="*/ 2923387 w 2967632"/>
              <a:gd name="connsiteY12" fmla="*/ 88491 h 2315497"/>
              <a:gd name="connsiteX0" fmla="*/ 2967632 w 2967632"/>
              <a:gd name="connsiteY0" fmla="*/ 0 h 2315497"/>
              <a:gd name="connsiteX1" fmla="*/ 2967632 w 2967632"/>
              <a:gd name="connsiteY1" fmla="*/ 103239 h 2315497"/>
              <a:gd name="connsiteX2" fmla="*/ 1920497 w 2967632"/>
              <a:gd name="connsiteY2" fmla="*/ 560439 h 2315497"/>
              <a:gd name="connsiteX3" fmla="*/ 772902 w 2967632"/>
              <a:gd name="connsiteY3" fmla="*/ 977669 h 2315497"/>
              <a:gd name="connsiteX4" fmla="*/ 0 w 2967632"/>
              <a:gd name="connsiteY4" fmla="*/ 1422685 h 2315497"/>
              <a:gd name="connsiteX5" fmla="*/ 1138832 w 2967632"/>
              <a:gd name="connsiteY5" fmla="*/ 1371600 h 2315497"/>
              <a:gd name="connsiteX6" fmla="*/ 2112226 w 2967632"/>
              <a:gd name="connsiteY6" fmla="*/ 1755058 h 2315497"/>
              <a:gd name="connsiteX7" fmla="*/ 2746407 w 2967632"/>
              <a:gd name="connsiteY7" fmla="*/ 2227007 h 2315497"/>
              <a:gd name="connsiteX8" fmla="*/ 2849645 w 2967632"/>
              <a:gd name="connsiteY8" fmla="*/ 2315497 h 2315497"/>
              <a:gd name="connsiteX9" fmla="*/ 2702162 w 2967632"/>
              <a:gd name="connsiteY9" fmla="*/ 1607574 h 2315497"/>
              <a:gd name="connsiteX10" fmla="*/ 2702162 w 2967632"/>
              <a:gd name="connsiteY10" fmla="*/ 1179871 h 2315497"/>
              <a:gd name="connsiteX11" fmla="*/ 2761155 w 2967632"/>
              <a:gd name="connsiteY11" fmla="*/ 634181 h 2315497"/>
              <a:gd name="connsiteX12" fmla="*/ 2923387 w 2967632"/>
              <a:gd name="connsiteY12" fmla="*/ 88491 h 2315497"/>
              <a:gd name="connsiteX0" fmla="*/ 2967632 w 2967632"/>
              <a:gd name="connsiteY0" fmla="*/ 0 h 2315497"/>
              <a:gd name="connsiteX1" fmla="*/ 2967632 w 2967632"/>
              <a:gd name="connsiteY1" fmla="*/ 103239 h 2315497"/>
              <a:gd name="connsiteX2" fmla="*/ 1947002 w 2967632"/>
              <a:gd name="connsiteY2" fmla="*/ 480926 h 2315497"/>
              <a:gd name="connsiteX3" fmla="*/ 772902 w 2967632"/>
              <a:gd name="connsiteY3" fmla="*/ 977669 h 2315497"/>
              <a:gd name="connsiteX4" fmla="*/ 0 w 2967632"/>
              <a:gd name="connsiteY4" fmla="*/ 1422685 h 2315497"/>
              <a:gd name="connsiteX5" fmla="*/ 1138832 w 2967632"/>
              <a:gd name="connsiteY5" fmla="*/ 1371600 h 2315497"/>
              <a:gd name="connsiteX6" fmla="*/ 2112226 w 2967632"/>
              <a:gd name="connsiteY6" fmla="*/ 1755058 h 2315497"/>
              <a:gd name="connsiteX7" fmla="*/ 2746407 w 2967632"/>
              <a:gd name="connsiteY7" fmla="*/ 2227007 h 2315497"/>
              <a:gd name="connsiteX8" fmla="*/ 2849645 w 2967632"/>
              <a:gd name="connsiteY8" fmla="*/ 2315497 h 2315497"/>
              <a:gd name="connsiteX9" fmla="*/ 2702162 w 2967632"/>
              <a:gd name="connsiteY9" fmla="*/ 1607574 h 2315497"/>
              <a:gd name="connsiteX10" fmla="*/ 2702162 w 2967632"/>
              <a:gd name="connsiteY10" fmla="*/ 1179871 h 2315497"/>
              <a:gd name="connsiteX11" fmla="*/ 2761155 w 2967632"/>
              <a:gd name="connsiteY11" fmla="*/ 634181 h 2315497"/>
              <a:gd name="connsiteX12" fmla="*/ 2923387 w 2967632"/>
              <a:gd name="connsiteY12" fmla="*/ 88491 h 2315497"/>
              <a:gd name="connsiteX0" fmla="*/ 2967632 w 2976396"/>
              <a:gd name="connsiteY0" fmla="*/ 0 h 2315497"/>
              <a:gd name="connsiteX1" fmla="*/ 2967632 w 2976396"/>
              <a:gd name="connsiteY1" fmla="*/ 103239 h 2315497"/>
              <a:gd name="connsiteX2" fmla="*/ 1947002 w 2976396"/>
              <a:gd name="connsiteY2" fmla="*/ 480926 h 2315497"/>
              <a:gd name="connsiteX3" fmla="*/ 772902 w 2976396"/>
              <a:gd name="connsiteY3" fmla="*/ 977669 h 2315497"/>
              <a:gd name="connsiteX4" fmla="*/ 0 w 2976396"/>
              <a:gd name="connsiteY4" fmla="*/ 1422685 h 2315497"/>
              <a:gd name="connsiteX5" fmla="*/ 1138832 w 2976396"/>
              <a:gd name="connsiteY5" fmla="*/ 1371600 h 2315497"/>
              <a:gd name="connsiteX6" fmla="*/ 2112226 w 2976396"/>
              <a:gd name="connsiteY6" fmla="*/ 1755058 h 2315497"/>
              <a:gd name="connsiteX7" fmla="*/ 2746407 w 2976396"/>
              <a:gd name="connsiteY7" fmla="*/ 2227007 h 2315497"/>
              <a:gd name="connsiteX8" fmla="*/ 2849645 w 2976396"/>
              <a:gd name="connsiteY8" fmla="*/ 2315497 h 2315497"/>
              <a:gd name="connsiteX9" fmla="*/ 2702162 w 2976396"/>
              <a:gd name="connsiteY9" fmla="*/ 1607574 h 2315497"/>
              <a:gd name="connsiteX10" fmla="*/ 2702162 w 2976396"/>
              <a:gd name="connsiteY10" fmla="*/ 1179871 h 2315497"/>
              <a:gd name="connsiteX11" fmla="*/ 2761155 w 2976396"/>
              <a:gd name="connsiteY11" fmla="*/ 634181 h 2315497"/>
              <a:gd name="connsiteX12" fmla="*/ 2976396 w 2976396"/>
              <a:gd name="connsiteY12" fmla="*/ 22230 h 2315497"/>
              <a:gd name="connsiteX0" fmla="*/ 2967632 w 3148674"/>
              <a:gd name="connsiteY0" fmla="*/ 176553 h 2492050"/>
              <a:gd name="connsiteX1" fmla="*/ 2967632 w 3148674"/>
              <a:gd name="connsiteY1" fmla="*/ 279792 h 2492050"/>
              <a:gd name="connsiteX2" fmla="*/ 1947002 w 3148674"/>
              <a:gd name="connsiteY2" fmla="*/ 657479 h 2492050"/>
              <a:gd name="connsiteX3" fmla="*/ 772902 w 3148674"/>
              <a:gd name="connsiteY3" fmla="*/ 1154222 h 2492050"/>
              <a:gd name="connsiteX4" fmla="*/ 0 w 3148674"/>
              <a:gd name="connsiteY4" fmla="*/ 1599238 h 2492050"/>
              <a:gd name="connsiteX5" fmla="*/ 1138832 w 3148674"/>
              <a:gd name="connsiteY5" fmla="*/ 1548153 h 2492050"/>
              <a:gd name="connsiteX6" fmla="*/ 2112226 w 3148674"/>
              <a:gd name="connsiteY6" fmla="*/ 1931611 h 2492050"/>
              <a:gd name="connsiteX7" fmla="*/ 2746407 w 3148674"/>
              <a:gd name="connsiteY7" fmla="*/ 2403560 h 2492050"/>
              <a:gd name="connsiteX8" fmla="*/ 2849645 w 3148674"/>
              <a:gd name="connsiteY8" fmla="*/ 2492050 h 2492050"/>
              <a:gd name="connsiteX9" fmla="*/ 2702162 w 3148674"/>
              <a:gd name="connsiteY9" fmla="*/ 1784127 h 2492050"/>
              <a:gd name="connsiteX10" fmla="*/ 2702162 w 3148674"/>
              <a:gd name="connsiteY10" fmla="*/ 1356424 h 2492050"/>
              <a:gd name="connsiteX11" fmla="*/ 2761155 w 3148674"/>
              <a:gd name="connsiteY11" fmla="*/ 810734 h 2492050"/>
              <a:gd name="connsiteX12" fmla="*/ 3148674 w 3148674"/>
              <a:gd name="connsiteY12" fmla="*/ 0 h 2492050"/>
              <a:gd name="connsiteX0" fmla="*/ 3033892 w 3148674"/>
              <a:gd name="connsiteY0" fmla="*/ 0 h 2540784"/>
              <a:gd name="connsiteX1" fmla="*/ 2967632 w 3148674"/>
              <a:gd name="connsiteY1" fmla="*/ 328526 h 2540784"/>
              <a:gd name="connsiteX2" fmla="*/ 1947002 w 3148674"/>
              <a:gd name="connsiteY2" fmla="*/ 706213 h 2540784"/>
              <a:gd name="connsiteX3" fmla="*/ 772902 w 3148674"/>
              <a:gd name="connsiteY3" fmla="*/ 1202956 h 2540784"/>
              <a:gd name="connsiteX4" fmla="*/ 0 w 3148674"/>
              <a:gd name="connsiteY4" fmla="*/ 1647972 h 2540784"/>
              <a:gd name="connsiteX5" fmla="*/ 1138832 w 3148674"/>
              <a:gd name="connsiteY5" fmla="*/ 1596887 h 2540784"/>
              <a:gd name="connsiteX6" fmla="*/ 2112226 w 3148674"/>
              <a:gd name="connsiteY6" fmla="*/ 1980345 h 2540784"/>
              <a:gd name="connsiteX7" fmla="*/ 2746407 w 3148674"/>
              <a:gd name="connsiteY7" fmla="*/ 2452294 h 2540784"/>
              <a:gd name="connsiteX8" fmla="*/ 2849645 w 3148674"/>
              <a:gd name="connsiteY8" fmla="*/ 2540784 h 2540784"/>
              <a:gd name="connsiteX9" fmla="*/ 2702162 w 3148674"/>
              <a:gd name="connsiteY9" fmla="*/ 1832861 h 2540784"/>
              <a:gd name="connsiteX10" fmla="*/ 2702162 w 3148674"/>
              <a:gd name="connsiteY10" fmla="*/ 1405158 h 2540784"/>
              <a:gd name="connsiteX11" fmla="*/ 2761155 w 3148674"/>
              <a:gd name="connsiteY11" fmla="*/ 859468 h 2540784"/>
              <a:gd name="connsiteX12" fmla="*/ 3148674 w 3148674"/>
              <a:gd name="connsiteY12" fmla="*/ 48734 h 2540784"/>
              <a:gd name="connsiteX0" fmla="*/ 3033892 w 3148674"/>
              <a:gd name="connsiteY0" fmla="*/ 0 h 2540784"/>
              <a:gd name="connsiteX1" fmla="*/ 2795354 w 3148674"/>
              <a:gd name="connsiteY1" fmla="*/ 169500 h 2540784"/>
              <a:gd name="connsiteX2" fmla="*/ 1947002 w 3148674"/>
              <a:gd name="connsiteY2" fmla="*/ 706213 h 2540784"/>
              <a:gd name="connsiteX3" fmla="*/ 772902 w 3148674"/>
              <a:gd name="connsiteY3" fmla="*/ 1202956 h 2540784"/>
              <a:gd name="connsiteX4" fmla="*/ 0 w 3148674"/>
              <a:gd name="connsiteY4" fmla="*/ 1647972 h 2540784"/>
              <a:gd name="connsiteX5" fmla="*/ 1138832 w 3148674"/>
              <a:gd name="connsiteY5" fmla="*/ 1596887 h 2540784"/>
              <a:gd name="connsiteX6" fmla="*/ 2112226 w 3148674"/>
              <a:gd name="connsiteY6" fmla="*/ 1980345 h 2540784"/>
              <a:gd name="connsiteX7" fmla="*/ 2746407 w 3148674"/>
              <a:gd name="connsiteY7" fmla="*/ 2452294 h 2540784"/>
              <a:gd name="connsiteX8" fmla="*/ 2849645 w 3148674"/>
              <a:gd name="connsiteY8" fmla="*/ 2540784 h 2540784"/>
              <a:gd name="connsiteX9" fmla="*/ 2702162 w 3148674"/>
              <a:gd name="connsiteY9" fmla="*/ 1832861 h 2540784"/>
              <a:gd name="connsiteX10" fmla="*/ 2702162 w 3148674"/>
              <a:gd name="connsiteY10" fmla="*/ 1405158 h 2540784"/>
              <a:gd name="connsiteX11" fmla="*/ 2761155 w 3148674"/>
              <a:gd name="connsiteY11" fmla="*/ 859468 h 2540784"/>
              <a:gd name="connsiteX12" fmla="*/ 3148674 w 3148674"/>
              <a:gd name="connsiteY12" fmla="*/ 48734 h 2540784"/>
              <a:gd name="connsiteX0" fmla="*/ 3245927 w 3245927"/>
              <a:gd name="connsiteY0" fmla="*/ 0 h 2660053"/>
              <a:gd name="connsiteX1" fmla="*/ 2795354 w 3245927"/>
              <a:gd name="connsiteY1" fmla="*/ 288769 h 2660053"/>
              <a:gd name="connsiteX2" fmla="*/ 1947002 w 3245927"/>
              <a:gd name="connsiteY2" fmla="*/ 825482 h 2660053"/>
              <a:gd name="connsiteX3" fmla="*/ 772902 w 3245927"/>
              <a:gd name="connsiteY3" fmla="*/ 1322225 h 2660053"/>
              <a:gd name="connsiteX4" fmla="*/ 0 w 3245927"/>
              <a:gd name="connsiteY4" fmla="*/ 1767241 h 2660053"/>
              <a:gd name="connsiteX5" fmla="*/ 1138832 w 3245927"/>
              <a:gd name="connsiteY5" fmla="*/ 1716156 h 2660053"/>
              <a:gd name="connsiteX6" fmla="*/ 2112226 w 3245927"/>
              <a:gd name="connsiteY6" fmla="*/ 2099614 h 2660053"/>
              <a:gd name="connsiteX7" fmla="*/ 2746407 w 3245927"/>
              <a:gd name="connsiteY7" fmla="*/ 2571563 h 2660053"/>
              <a:gd name="connsiteX8" fmla="*/ 2849645 w 3245927"/>
              <a:gd name="connsiteY8" fmla="*/ 2660053 h 2660053"/>
              <a:gd name="connsiteX9" fmla="*/ 2702162 w 3245927"/>
              <a:gd name="connsiteY9" fmla="*/ 1952130 h 2660053"/>
              <a:gd name="connsiteX10" fmla="*/ 2702162 w 3245927"/>
              <a:gd name="connsiteY10" fmla="*/ 1524427 h 2660053"/>
              <a:gd name="connsiteX11" fmla="*/ 2761155 w 3245927"/>
              <a:gd name="connsiteY11" fmla="*/ 978737 h 2660053"/>
              <a:gd name="connsiteX12" fmla="*/ 3148674 w 3245927"/>
              <a:gd name="connsiteY12" fmla="*/ 168003 h 2660053"/>
              <a:gd name="connsiteX0" fmla="*/ 3245927 w 3245927"/>
              <a:gd name="connsiteY0" fmla="*/ 0 h 3309409"/>
              <a:gd name="connsiteX1" fmla="*/ 2795354 w 3245927"/>
              <a:gd name="connsiteY1" fmla="*/ 288769 h 3309409"/>
              <a:gd name="connsiteX2" fmla="*/ 1947002 w 3245927"/>
              <a:gd name="connsiteY2" fmla="*/ 825482 h 3309409"/>
              <a:gd name="connsiteX3" fmla="*/ 772902 w 3245927"/>
              <a:gd name="connsiteY3" fmla="*/ 1322225 h 3309409"/>
              <a:gd name="connsiteX4" fmla="*/ 0 w 3245927"/>
              <a:gd name="connsiteY4" fmla="*/ 1767241 h 3309409"/>
              <a:gd name="connsiteX5" fmla="*/ 1138832 w 3245927"/>
              <a:gd name="connsiteY5" fmla="*/ 1716156 h 3309409"/>
              <a:gd name="connsiteX6" fmla="*/ 2112226 w 3245927"/>
              <a:gd name="connsiteY6" fmla="*/ 2099614 h 3309409"/>
              <a:gd name="connsiteX7" fmla="*/ 2746407 w 3245927"/>
              <a:gd name="connsiteY7" fmla="*/ 2571563 h 3309409"/>
              <a:gd name="connsiteX8" fmla="*/ 3127941 w 3245927"/>
              <a:gd name="connsiteY8" fmla="*/ 3309409 h 3309409"/>
              <a:gd name="connsiteX9" fmla="*/ 2702162 w 3245927"/>
              <a:gd name="connsiteY9" fmla="*/ 1952130 h 3309409"/>
              <a:gd name="connsiteX10" fmla="*/ 2702162 w 3245927"/>
              <a:gd name="connsiteY10" fmla="*/ 1524427 h 3309409"/>
              <a:gd name="connsiteX11" fmla="*/ 2761155 w 3245927"/>
              <a:gd name="connsiteY11" fmla="*/ 978737 h 3309409"/>
              <a:gd name="connsiteX12" fmla="*/ 3148674 w 3245927"/>
              <a:gd name="connsiteY12" fmla="*/ 168003 h 3309409"/>
              <a:gd name="connsiteX0" fmla="*/ 3245927 w 3245927"/>
              <a:gd name="connsiteY0" fmla="*/ 0 h 3309409"/>
              <a:gd name="connsiteX1" fmla="*/ 2795354 w 3245927"/>
              <a:gd name="connsiteY1" fmla="*/ 288769 h 3309409"/>
              <a:gd name="connsiteX2" fmla="*/ 1947002 w 3245927"/>
              <a:gd name="connsiteY2" fmla="*/ 825482 h 3309409"/>
              <a:gd name="connsiteX3" fmla="*/ 772902 w 3245927"/>
              <a:gd name="connsiteY3" fmla="*/ 1322225 h 3309409"/>
              <a:gd name="connsiteX4" fmla="*/ 0 w 3245927"/>
              <a:gd name="connsiteY4" fmla="*/ 1767241 h 3309409"/>
              <a:gd name="connsiteX5" fmla="*/ 1138832 w 3245927"/>
              <a:gd name="connsiteY5" fmla="*/ 1716156 h 3309409"/>
              <a:gd name="connsiteX6" fmla="*/ 2112226 w 3245927"/>
              <a:gd name="connsiteY6" fmla="*/ 2099614 h 3309409"/>
              <a:gd name="connsiteX7" fmla="*/ 2746407 w 3245927"/>
              <a:gd name="connsiteY7" fmla="*/ 2571563 h 3309409"/>
              <a:gd name="connsiteX8" fmla="*/ 3127941 w 3245927"/>
              <a:gd name="connsiteY8" fmla="*/ 3309409 h 3309409"/>
              <a:gd name="connsiteX9" fmla="*/ 2741918 w 3245927"/>
              <a:gd name="connsiteY9" fmla="*/ 2336443 h 3309409"/>
              <a:gd name="connsiteX10" fmla="*/ 2702162 w 3245927"/>
              <a:gd name="connsiteY10" fmla="*/ 1524427 h 3309409"/>
              <a:gd name="connsiteX11" fmla="*/ 2761155 w 3245927"/>
              <a:gd name="connsiteY11" fmla="*/ 978737 h 3309409"/>
              <a:gd name="connsiteX12" fmla="*/ 3148674 w 3245927"/>
              <a:gd name="connsiteY12" fmla="*/ 168003 h 3309409"/>
              <a:gd name="connsiteX0" fmla="*/ 3245927 w 3245927"/>
              <a:gd name="connsiteY0" fmla="*/ 0 h 3309409"/>
              <a:gd name="connsiteX1" fmla="*/ 2795354 w 3245927"/>
              <a:gd name="connsiteY1" fmla="*/ 288769 h 3309409"/>
              <a:gd name="connsiteX2" fmla="*/ 1947002 w 3245927"/>
              <a:gd name="connsiteY2" fmla="*/ 825482 h 3309409"/>
              <a:gd name="connsiteX3" fmla="*/ 772902 w 3245927"/>
              <a:gd name="connsiteY3" fmla="*/ 1322225 h 3309409"/>
              <a:gd name="connsiteX4" fmla="*/ 0 w 3245927"/>
              <a:gd name="connsiteY4" fmla="*/ 1767241 h 3309409"/>
              <a:gd name="connsiteX5" fmla="*/ 1138832 w 3245927"/>
              <a:gd name="connsiteY5" fmla="*/ 1716156 h 3309409"/>
              <a:gd name="connsiteX6" fmla="*/ 2112226 w 3245927"/>
              <a:gd name="connsiteY6" fmla="*/ 2099614 h 3309409"/>
              <a:gd name="connsiteX7" fmla="*/ 2746407 w 3245927"/>
              <a:gd name="connsiteY7" fmla="*/ 2571563 h 3309409"/>
              <a:gd name="connsiteX8" fmla="*/ 3127941 w 3245927"/>
              <a:gd name="connsiteY8" fmla="*/ 3309409 h 3309409"/>
              <a:gd name="connsiteX9" fmla="*/ 2741918 w 3245927"/>
              <a:gd name="connsiteY9" fmla="*/ 2336443 h 3309409"/>
              <a:gd name="connsiteX10" fmla="*/ 2702162 w 3245927"/>
              <a:gd name="connsiteY10" fmla="*/ 1524427 h 3309409"/>
              <a:gd name="connsiteX11" fmla="*/ 2761155 w 3245927"/>
              <a:gd name="connsiteY11" fmla="*/ 978737 h 3309409"/>
              <a:gd name="connsiteX12" fmla="*/ 3148674 w 3245927"/>
              <a:gd name="connsiteY12" fmla="*/ 168003 h 3309409"/>
              <a:gd name="connsiteX0" fmla="*/ 3245927 w 3286967"/>
              <a:gd name="connsiteY0" fmla="*/ 0 h 3269653"/>
              <a:gd name="connsiteX1" fmla="*/ 2795354 w 3286967"/>
              <a:gd name="connsiteY1" fmla="*/ 288769 h 3269653"/>
              <a:gd name="connsiteX2" fmla="*/ 1947002 w 3286967"/>
              <a:gd name="connsiteY2" fmla="*/ 825482 h 3269653"/>
              <a:gd name="connsiteX3" fmla="*/ 772902 w 3286967"/>
              <a:gd name="connsiteY3" fmla="*/ 1322225 h 3269653"/>
              <a:gd name="connsiteX4" fmla="*/ 0 w 3286967"/>
              <a:gd name="connsiteY4" fmla="*/ 1767241 h 3269653"/>
              <a:gd name="connsiteX5" fmla="*/ 1138832 w 3286967"/>
              <a:gd name="connsiteY5" fmla="*/ 1716156 h 3269653"/>
              <a:gd name="connsiteX6" fmla="*/ 2112226 w 3286967"/>
              <a:gd name="connsiteY6" fmla="*/ 2099614 h 3269653"/>
              <a:gd name="connsiteX7" fmla="*/ 2746407 w 3286967"/>
              <a:gd name="connsiteY7" fmla="*/ 2571563 h 3269653"/>
              <a:gd name="connsiteX8" fmla="*/ 3286967 w 3286967"/>
              <a:gd name="connsiteY8" fmla="*/ 3269653 h 3269653"/>
              <a:gd name="connsiteX9" fmla="*/ 2741918 w 3286967"/>
              <a:gd name="connsiteY9" fmla="*/ 2336443 h 3269653"/>
              <a:gd name="connsiteX10" fmla="*/ 2702162 w 3286967"/>
              <a:gd name="connsiteY10" fmla="*/ 1524427 h 3269653"/>
              <a:gd name="connsiteX11" fmla="*/ 2761155 w 3286967"/>
              <a:gd name="connsiteY11" fmla="*/ 978737 h 3269653"/>
              <a:gd name="connsiteX12" fmla="*/ 3148674 w 3286967"/>
              <a:gd name="connsiteY12" fmla="*/ 168003 h 3269653"/>
              <a:gd name="connsiteX0" fmla="*/ 3245927 w 3245927"/>
              <a:gd name="connsiteY0" fmla="*/ 0 h 3296157"/>
              <a:gd name="connsiteX1" fmla="*/ 2795354 w 3245927"/>
              <a:gd name="connsiteY1" fmla="*/ 288769 h 3296157"/>
              <a:gd name="connsiteX2" fmla="*/ 1947002 w 3245927"/>
              <a:gd name="connsiteY2" fmla="*/ 825482 h 3296157"/>
              <a:gd name="connsiteX3" fmla="*/ 772902 w 3245927"/>
              <a:gd name="connsiteY3" fmla="*/ 1322225 h 3296157"/>
              <a:gd name="connsiteX4" fmla="*/ 0 w 3245927"/>
              <a:gd name="connsiteY4" fmla="*/ 1767241 h 3296157"/>
              <a:gd name="connsiteX5" fmla="*/ 1138832 w 3245927"/>
              <a:gd name="connsiteY5" fmla="*/ 1716156 h 3296157"/>
              <a:gd name="connsiteX6" fmla="*/ 2112226 w 3245927"/>
              <a:gd name="connsiteY6" fmla="*/ 2099614 h 3296157"/>
              <a:gd name="connsiteX7" fmla="*/ 2746407 w 3245927"/>
              <a:gd name="connsiteY7" fmla="*/ 2571563 h 3296157"/>
              <a:gd name="connsiteX8" fmla="*/ 3194202 w 3245927"/>
              <a:gd name="connsiteY8" fmla="*/ 3296157 h 3296157"/>
              <a:gd name="connsiteX9" fmla="*/ 2741918 w 3245927"/>
              <a:gd name="connsiteY9" fmla="*/ 2336443 h 3296157"/>
              <a:gd name="connsiteX10" fmla="*/ 2702162 w 3245927"/>
              <a:gd name="connsiteY10" fmla="*/ 1524427 h 3296157"/>
              <a:gd name="connsiteX11" fmla="*/ 2761155 w 3245927"/>
              <a:gd name="connsiteY11" fmla="*/ 978737 h 3296157"/>
              <a:gd name="connsiteX12" fmla="*/ 3148674 w 3245927"/>
              <a:gd name="connsiteY12" fmla="*/ 168003 h 3296157"/>
              <a:gd name="connsiteX0" fmla="*/ 3245927 w 3245927"/>
              <a:gd name="connsiteY0" fmla="*/ 0 h 3296157"/>
              <a:gd name="connsiteX1" fmla="*/ 2795354 w 3245927"/>
              <a:gd name="connsiteY1" fmla="*/ 288769 h 3296157"/>
              <a:gd name="connsiteX2" fmla="*/ 1947002 w 3245927"/>
              <a:gd name="connsiteY2" fmla="*/ 825482 h 3296157"/>
              <a:gd name="connsiteX3" fmla="*/ 772902 w 3245927"/>
              <a:gd name="connsiteY3" fmla="*/ 1322225 h 3296157"/>
              <a:gd name="connsiteX4" fmla="*/ 0 w 3245927"/>
              <a:gd name="connsiteY4" fmla="*/ 1767241 h 3296157"/>
              <a:gd name="connsiteX5" fmla="*/ 1138832 w 3245927"/>
              <a:gd name="connsiteY5" fmla="*/ 1716156 h 3296157"/>
              <a:gd name="connsiteX6" fmla="*/ 2112226 w 3245927"/>
              <a:gd name="connsiteY6" fmla="*/ 2099614 h 3296157"/>
              <a:gd name="connsiteX7" fmla="*/ 2640389 w 3245927"/>
              <a:gd name="connsiteY7" fmla="*/ 2783598 h 3296157"/>
              <a:gd name="connsiteX8" fmla="*/ 3194202 w 3245927"/>
              <a:gd name="connsiteY8" fmla="*/ 3296157 h 3296157"/>
              <a:gd name="connsiteX9" fmla="*/ 2741918 w 3245927"/>
              <a:gd name="connsiteY9" fmla="*/ 2336443 h 3296157"/>
              <a:gd name="connsiteX10" fmla="*/ 2702162 w 3245927"/>
              <a:gd name="connsiteY10" fmla="*/ 1524427 h 3296157"/>
              <a:gd name="connsiteX11" fmla="*/ 2761155 w 3245927"/>
              <a:gd name="connsiteY11" fmla="*/ 978737 h 3296157"/>
              <a:gd name="connsiteX12" fmla="*/ 3148674 w 3245927"/>
              <a:gd name="connsiteY12" fmla="*/ 168003 h 3296157"/>
              <a:gd name="connsiteX0" fmla="*/ 3245927 w 3245927"/>
              <a:gd name="connsiteY0" fmla="*/ 0 h 3296157"/>
              <a:gd name="connsiteX1" fmla="*/ 2795354 w 3245927"/>
              <a:gd name="connsiteY1" fmla="*/ 288769 h 3296157"/>
              <a:gd name="connsiteX2" fmla="*/ 1947002 w 3245927"/>
              <a:gd name="connsiteY2" fmla="*/ 825482 h 3296157"/>
              <a:gd name="connsiteX3" fmla="*/ 772902 w 3245927"/>
              <a:gd name="connsiteY3" fmla="*/ 1322225 h 3296157"/>
              <a:gd name="connsiteX4" fmla="*/ 0 w 3245927"/>
              <a:gd name="connsiteY4" fmla="*/ 1767241 h 3296157"/>
              <a:gd name="connsiteX5" fmla="*/ 1138832 w 3245927"/>
              <a:gd name="connsiteY5" fmla="*/ 1716156 h 3296157"/>
              <a:gd name="connsiteX6" fmla="*/ 1886940 w 3245927"/>
              <a:gd name="connsiteY6" fmla="*/ 2324901 h 3296157"/>
              <a:gd name="connsiteX7" fmla="*/ 2640389 w 3245927"/>
              <a:gd name="connsiteY7" fmla="*/ 2783598 h 3296157"/>
              <a:gd name="connsiteX8" fmla="*/ 3194202 w 3245927"/>
              <a:gd name="connsiteY8" fmla="*/ 3296157 h 3296157"/>
              <a:gd name="connsiteX9" fmla="*/ 2741918 w 3245927"/>
              <a:gd name="connsiteY9" fmla="*/ 2336443 h 3296157"/>
              <a:gd name="connsiteX10" fmla="*/ 2702162 w 3245927"/>
              <a:gd name="connsiteY10" fmla="*/ 1524427 h 3296157"/>
              <a:gd name="connsiteX11" fmla="*/ 2761155 w 3245927"/>
              <a:gd name="connsiteY11" fmla="*/ 978737 h 3296157"/>
              <a:gd name="connsiteX12" fmla="*/ 3148674 w 3245927"/>
              <a:gd name="connsiteY12" fmla="*/ 168003 h 3296157"/>
              <a:gd name="connsiteX0" fmla="*/ 3245927 w 3245927"/>
              <a:gd name="connsiteY0" fmla="*/ 0 h 3296157"/>
              <a:gd name="connsiteX1" fmla="*/ 2795354 w 3245927"/>
              <a:gd name="connsiteY1" fmla="*/ 288769 h 3296157"/>
              <a:gd name="connsiteX2" fmla="*/ 1947002 w 3245927"/>
              <a:gd name="connsiteY2" fmla="*/ 825482 h 3296157"/>
              <a:gd name="connsiteX3" fmla="*/ 772902 w 3245927"/>
              <a:gd name="connsiteY3" fmla="*/ 1322225 h 3296157"/>
              <a:gd name="connsiteX4" fmla="*/ 0 w 3245927"/>
              <a:gd name="connsiteY4" fmla="*/ 1767241 h 3296157"/>
              <a:gd name="connsiteX5" fmla="*/ 1072571 w 3245927"/>
              <a:gd name="connsiteY5" fmla="*/ 1967948 h 3296157"/>
              <a:gd name="connsiteX6" fmla="*/ 1886940 w 3245927"/>
              <a:gd name="connsiteY6" fmla="*/ 2324901 h 3296157"/>
              <a:gd name="connsiteX7" fmla="*/ 2640389 w 3245927"/>
              <a:gd name="connsiteY7" fmla="*/ 2783598 h 3296157"/>
              <a:gd name="connsiteX8" fmla="*/ 3194202 w 3245927"/>
              <a:gd name="connsiteY8" fmla="*/ 3296157 h 3296157"/>
              <a:gd name="connsiteX9" fmla="*/ 2741918 w 3245927"/>
              <a:gd name="connsiteY9" fmla="*/ 2336443 h 3296157"/>
              <a:gd name="connsiteX10" fmla="*/ 2702162 w 3245927"/>
              <a:gd name="connsiteY10" fmla="*/ 1524427 h 3296157"/>
              <a:gd name="connsiteX11" fmla="*/ 2761155 w 3245927"/>
              <a:gd name="connsiteY11" fmla="*/ 978737 h 3296157"/>
              <a:gd name="connsiteX12" fmla="*/ 3148674 w 3245927"/>
              <a:gd name="connsiteY12" fmla="*/ 168003 h 3296157"/>
              <a:gd name="connsiteX0" fmla="*/ 3245927 w 3254692"/>
              <a:gd name="connsiteY0" fmla="*/ 17527 h 3313684"/>
              <a:gd name="connsiteX1" fmla="*/ 2795354 w 3254692"/>
              <a:gd name="connsiteY1" fmla="*/ 306296 h 3313684"/>
              <a:gd name="connsiteX2" fmla="*/ 1947002 w 3254692"/>
              <a:gd name="connsiteY2" fmla="*/ 843009 h 3313684"/>
              <a:gd name="connsiteX3" fmla="*/ 772902 w 3254692"/>
              <a:gd name="connsiteY3" fmla="*/ 1339752 h 3313684"/>
              <a:gd name="connsiteX4" fmla="*/ 0 w 3254692"/>
              <a:gd name="connsiteY4" fmla="*/ 1784768 h 3313684"/>
              <a:gd name="connsiteX5" fmla="*/ 1072571 w 3254692"/>
              <a:gd name="connsiteY5" fmla="*/ 1985475 h 3313684"/>
              <a:gd name="connsiteX6" fmla="*/ 1886940 w 3254692"/>
              <a:gd name="connsiteY6" fmla="*/ 2342428 h 3313684"/>
              <a:gd name="connsiteX7" fmla="*/ 2640389 w 3254692"/>
              <a:gd name="connsiteY7" fmla="*/ 2801125 h 3313684"/>
              <a:gd name="connsiteX8" fmla="*/ 3194202 w 3254692"/>
              <a:gd name="connsiteY8" fmla="*/ 3313684 h 3313684"/>
              <a:gd name="connsiteX9" fmla="*/ 2741918 w 3254692"/>
              <a:gd name="connsiteY9" fmla="*/ 2353970 h 3313684"/>
              <a:gd name="connsiteX10" fmla="*/ 2702162 w 3254692"/>
              <a:gd name="connsiteY10" fmla="*/ 1541954 h 3313684"/>
              <a:gd name="connsiteX11" fmla="*/ 2761155 w 3254692"/>
              <a:gd name="connsiteY11" fmla="*/ 996264 h 3313684"/>
              <a:gd name="connsiteX12" fmla="*/ 3254692 w 3254692"/>
              <a:gd name="connsiteY12" fmla="*/ 0 h 3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4692" h="3313684">
                <a:moveTo>
                  <a:pt x="3245927" y="17527"/>
                </a:moveTo>
                <a:lnTo>
                  <a:pt x="2795354" y="306296"/>
                </a:lnTo>
                <a:lnTo>
                  <a:pt x="1947002" y="843009"/>
                </a:lnTo>
                <a:lnTo>
                  <a:pt x="772902" y="1339752"/>
                </a:lnTo>
                <a:lnTo>
                  <a:pt x="0" y="1784768"/>
                </a:lnTo>
                <a:lnTo>
                  <a:pt x="1072571" y="1985475"/>
                </a:lnTo>
                <a:lnTo>
                  <a:pt x="1886940" y="2342428"/>
                </a:lnTo>
                <a:lnTo>
                  <a:pt x="2640389" y="2801125"/>
                </a:lnTo>
                <a:lnTo>
                  <a:pt x="3194202" y="3313684"/>
                </a:lnTo>
                <a:lnTo>
                  <a:pt x="2741918" y="2353970"/>
                </a:lnTo>
                <a:lnTo>
                  <a:pt x="2702162" y="1541954"/>
                </a:lnTo>
                <a:lnTo>
                  <a:pt x="2761155" y="996264"/>
                </a:lnTo>
                <a:lnTo>
                  <a:pt x="3254692"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AF2FD71-8EA2-4E3C-9F47-F1B5B88F7D0A}"/>
              </a:ext>
            </a:extLst>
          </p:cNvPr>
          <p:cNvSpPr>
            <a:spLocks noGrp="1"/>
          </p:cNvSpPr>
          <p:nvPr>
            <p:ph type="title"/>
          </p:nvPr>
        </p:nvSpPr>
        <p:spPr>
          <a:xfrm>
            <a:off x="838200" y="365125"/>
            <a:ext cx="10515600" cy="1325563"/>
          </a:xfrm>
        </p:spPr>
        <p:txBody>
          <a:bodyPr vert="horz" lIns="91440" tIns="45720" rIns="91440" bIns="45720" rtlCol="0">
            <a:normAutofit/>
          </a:bodyPr>
          <a:lstStyle/>
          <a:p>
            <a:pPr>
              <a:spcAft>
                <a:spcPts val="600"/>
              </a:spcAft>
            </a:pPr>
            <a:r>
              <a:rPr lang="en-US" sz="5400" kern="1200" dirty="0" err="1">
                <a:latin typeface="+mj-lt"/>
                <a:ea typeface="+mj-ea"/>
                <a:cs typeface="+mj-cs"/>
              </a:rPr>
              <a:t>Knolly’s</a:t>
            </a:r>
            <a:r>
              <a:rPr lang="en-US" sz="5400" kern="1200" dirty="0">
                <a:latin typeface="+mj-lt"/>
                <a:ea typeface="+mj-ea"/>
                <a:cs typeface="+mj-cs"/>
              </a:rPr>
              <a:t> Yard</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1707638-973B-4C76-9FA4-E1108C304F2B}"/>
              </a:ext>
            </a:extLst>
          </p:cNvPr>
          <p:cNvSpPr>
            <a:spLocks noGrp="1"/>
          </p:cNvSpPr>
          <p:nvPr>
            <p:ph idx="1"/>
          </p:nvPr>
        </p:nvSpPr>
        <p:spPr>
          <a:xfrm>
            <a:off x="838200" y="1929384"/>
            <a:ext cx="10515600" cy="4251960"/>
          </a:xfrm>
        </p:spPr>
        <p:txBody>
          <a:bodyPr vert="horz" lIns="91440" tIns="45720" rIns="91440" bIns="45720" rtlCol="0">
            <a:normAutofit/>
          </a:bodyPr>
          <a:lstStyle/>
          <a:p>
            <a:pPr marL="285750" indent="-285750"/>
            <a:r>
              <a:rPr lang="en-GB" sz="2400" dirty="0"/>
              <a:t>KIBA with potential for intensification/co-location with residential</a:t>
            </a:r>
          </a:p>
          <a:p>
            <a:pPr marL="285750" indent="-285750"/>
            <a:r>
              <a:rPr lang="en-GB" sz="2400" dirty="0"/>
              <a:t>No less than 1,500 sqm flexible light industrial workspace (creative/clean tech)</a:t>
            </a:r>
          </a:p>
          <a:p>
            <a:pPr marL="285750" indent="-285750"/>
            <a:r>
              <a:rPr lang="en-GB" sz="2400" dirty="0" err="1"/>
              <a:t>Approx</a:t>
            </a:r>
            <a:r>
              <a:rPr lang="en-GB" sz="2400" dirty="0"/>
              <a:t> 400-430 residential units</a:t>
            </a:r>
          </a:p>
          <a:p>
            <a:pPr marL="285750" indent="-285750"/>
            <a:r>
              <a:rPr lang="en-GB" sz="2400" dirty="0"/>
              <a:t>50% affordable housing threshold</a:t>
            </a:r>
          </a:p>
          <a:p>
            <a:pPr marL="285750" indent="-285750"/>
            <a:r>
              <a:rPr lang="en-GB" sz="2400" dirty="0"/>
              <a:t>New public realm, new urban greening/biodiversity</a:t>
            </a:r>
          </a:p>
          <a:p>
            <a:pPr marL="285750" indent="-285750"/>
            <a:r>
              <a:rPr lang="en-GB" sz="2400" dirty="0"/>
              <a:t>Pedestrian/cycle access from hinterland to </a:t>
            </a:r>
            <a:r>
              <a:rPr lang="en-GB" sz="2400" dirty="0" err="1"/>
              <a:t>Tulse</a:t>
            </a:r>
            <a:r>
              <a:rPr lang="en-GB" sz="2400" dirty="0"/>
              <a:t> Hill town centre</a:t>
            </a:r>
          </a:p>
          <a:p>
            <a:pPr marL="285750" indent="-285750"/>
            <a:r>
              <a:rPr lang="en-GB" sz="2400" dirty="0"/>
              <a:t>Appropriate in part for tall buildings</a:t>
            </a:r>
          </a:p>
          <a:p>
            <a:pPr marL="285750" indent="-285750"/>
            <a:endParaRPr lang="en-GB" sz="2400" dirty="0"/>
          </a:p>
          <a:p>
            <a:pPr marL="285750" indent="-285750">
              <a:buFont typeface="Arial" panose="020B0604020202020204" pitchFamily="34" charset="0"/>
              <a:buChar char="•"/>
            </a:pPr>
            <a:endParaRPr lang="en-GB" sz="2200" dirty="0"/>
          </a:p>
          <a:p>
            <a:endParaRPr lang="en-US" sz="2200" dirty="0"/>
          </a:p>
          <a:p>
            <a:pPr marL="0" indent="0">
              <a:buNone/>
            </a:pPr>
            <a:endParaRPr lang="en-US" sz="2200" dirty="0"/>
          </a:p>
          <a:p>
            <a:pPr marL="0" indent="0">
              <a:buNone/>
            </a:pPr>
            <a:endParaRPr lang="en-US" sz="2200" dirty="0"/>
          </a:p>
          <a:p>
            <a:endParaRPr lang="en-US" sz="2200" dirty="0"/>
          </a:p>
        </p:txBody>
      </p:sp>
    </p:spTree>
    <p:extLst>
      <p:ext uri="{BB962C8B-B14F-4D97-AF65-F5344CB8AC3E}">
        <p14:creationId xmlns:p14="http://schemas.microsoft.com/office/powerpoint/2010/main" val="211281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367A40-D54D-4A1E-9747-0B953B6B530D}"/>
              </a:ext>
            </a:extLst>
          </p:cNvPr>
          <p:cNvPicPr>
            <a:picLocks noChangeAspect="1"/>
          </p:cNvPicPr>
          <p:nvPr/>
        </p:nvPicPr>
        <p:blipFill>
          <a:blip r:embed="rId2"/>
          <a:stretch>
            <a:fillRect/>
          </a:stretch>
        </p:blipFill>
        <p:spPr>
          <a:xfrm>
            <a:off x="1091249" y="528232"/>
            <a:ext cx="5715798" cy="5801535"/>
          </a:xfrm>
          <a:prstGeom prst="rect">
            <a:avLst/>
          </a:prstGeom>
        </p:spPr>
      </p:pic>
      <p:pic>
        <p:nvPicPr>
          <p:cNvPr id="5" name="Picture 4">
            <a:extLst>
              <a:ext uri="{FF2B5EF4-FFF2-40B4-BE49-F238E27FC236}">
                <a16:creationId xmlns:a16="http://schemas.microsoft.com/office/drawing/2014/main" id="{C30E0660-7121-4445-8BD7-4C7F7EF40C8D}"/>
              </a:ext>
            </a:extLst>
          </p:cNvPr>
          <p:cNvPicPr>
            <a:picLocks noChangeAspect="1"/>
          </p:cNvPicPr>
          <p:nvPr/>
        </p:nvPicPr>
        <p:blipFill>
          <a:blip r:embed="rId3"/>
          <a:stretch>
            <a:fillRect/>
          </a:stretch>
        </p:blipFill>
        <p:spPr>
          <a:xfrm>
            <a:off x="7164131" y="1028364"/>
            <a:ext cx="4648849" cy="2400635"/>
          </a:xfrm>
          <a:prstGeom prst="rect">
            <a:avLst/>
          </a:prstGeom>
        </p:spPr>
      </p:pic>
      <p:pic>
        <p:nvPicPr>
          <p:cNvPr id="7" name="Picture 6">
            <a:extLst>
              <a:ext uri="{FF2B5EF4-FFF2-40B4-BE49-F238E27FC236}">
                <a16:creationId xmlns:a16="http://schemas.microsoft.com/office/drawing/2014/main" id="{3127D34E-62EE-45EA-B98B-51094CCD4C4D}"/>
              </a:ext>
            </a:extLst>
          </p:cNvPr>
          <p:cNvPicPr>
            <a:picLocks noChangeAspect="1"/>
          </p:cNvPicPr>
          <p:nvPr/>
        </p:nvPicPr>
        <p:blipFill>
          <a:blip r:embed="rId4"/>
          <a:stretch>
            <a:fillRect/>
          </a:stretch>
        </p:blipFill>
        <p:spPr>
          <a:xfrm>
            <a:off x="7495435" y="3314979"/>
            <a:ext cx="4182059" cy="1924319"/>
          </a:xfrm>
          <a:prstGeom prst="rect">
            <a:avLst/>
          </a:prstGeom>
        </p:spPr>
      </p:pic>
    </p:spTree>
    <p:extLst>
      <p:ext uri="{BB962C8B-B14F-4D97-AF65-F5344CB8AC3E}">
        <p14:creationId xmlns:p14="http://schemas.microsoft.com/office/powerpoint/2010/main" val="342896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E8A84-00D3-44DF-A1D3-289CE3D8289B}"/>
              </a:ext>
            </a:extLst>
          </p:cNvPr>
          <p:cNvSpPr>
            <a:spLocks noGrp="1"/>
          </p:cNvSpPr>
          <p:nvPr>
            <p:ph type="title"/>
          </p:nvPr>
        </p:nvSpPr>
        <p:spPr>
          <a:xfrm>
            <a:off x="838200" y="365125"/>
            <a:ext cx="10515600" cy="1325563"/>
          </a:xfrm>
        </p:spPr>
        <p:txBody>
          <a:bodyPr>
            <a:normAutofit/>
          </a:bodyPr>
          <a:lstStyle/>
          <a:p>
            <a:r>
              <a:rPr lang="en-GB" sz="5400" dirty="0"/>
              <a:t>Overview</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7922E-62A1-43B5-A718-7BA0028153AC}"/>
              </a:ext>
            </a:extLst>
          </p:cNvPr>
          <p:cNvSpPr>
            <a:spLocks noGrp="1"/>
          </p:cNvSpPr>
          <p:nvPr>
            <p:ph idx="1"/>
          </p:nvPr>
        </p:nvSpPr>
        <p:spPr>
          <a:xfrm>
            <a:off x="838200" y="1929384"/>
            <a:ext cx="10515600" cy="4251960"/>
          </a:xfrm>
        </p:spPr>
        <p:txBody>
          <a:bodyPr>
            <a:normAutofit/>
          </a:bodyPr>
          <a:lstStyle/>
          <a:p>
            <a:endParaRPr lang="en-GB" sz="2400" dirty="0"/>
          </a:p>
          <a:p>
            <a:r>
              <a:rPr lang="en-GB" sz="2400" dirty="0"/>
              <a:t>Part of statutory development plan, follows Local Plan adoption (Sept 2021)</a:t>
            </a:r>
          </a:p>
          <a:p>
            <a:r>
              <a:rPr lang="en-GB" sz="2400" dirty="0">
                <a:solidFill>
                  <a:prstClr val="black"/>
                </a:solidFill>
              </a:rPr>
              <a:t>Helps deliver Borough Plan objectives – sustainable and inclusive growth</a:t>
            </a:r>
          </a:p>
          <a:p>
            <a:r>
              <a:rPr lang="en-GB" sz="2400" dirty="0"/>
              <a:t>‘Regulation 18’ consultation 10 January to 22 February 2022 (Cabinet 13 Dec 2021)</a:t>
            </a:r>
          </a:p>
          <a:p>
            <a:pPr>
              <a:defRPr/>
            </a:pPr>
            <a:r>
              <a:rPr lang="en-GB" sz="2400" dirty="0">
                <a:solidFill>
                  <a:prstClr val="black"/>
                </a:solidFill>
              </a:rPr>
              <a:t>Consulting on full draft SADPD, with evidence and draft Sustainability Appraisal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Inviting comments on the subject of the Draft SADPD and proposed approach to the sites included in it</a:t>
            </a:r>
            <a:endParaRPr lang="en-GB" sz="2400" dirty="0"/>
          </a:p>
        </p:txBody>
      </p:sp>
    </p:spTree>
    <p:extLst>
      <p:ext uri="{BB962C8B-B14F-4D97-AF65-F5344CB8AC3E}">
        <p14:creationId xmlns:p14="http://schemas.microsoft.com/office/powerpoint/2010/main" val="217512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856A3-6882-4EA1-9DEE-A256DA447A3F}"/>
              </a:ext>
            </a:extLst>
          </p:cNvPr>
          <p:cNvSpPr>
            <a:spLocks noGrp="1"/>
          </p:cNvSpPr>
          <p:nvPr>
            <p:ph type="title" idx="4294967295"/>
          </p:nvPr>
        </p:nvSpPr>
        <p:spPr>
          <a:xfrm>
            <a:off x="925158" y="653256"/>
            <a:ext cx="5540188" cy="5551487"/>
          </a:xfrm>
        </p:spPr>
        <p:txBody>
          <a:bodyPr vert="horz" lIns="91440" tIns="45720" rIns="91440" bIns="45720" rtlCol="0" anchor="b">
            <a:normAutofit fontScale="90000"/>
          </a:bodyPr>
          <a:lstStyle/>
          <a:p>
            <a:pPr lvl="0">
              <a:lnSpc>
                <a:spcPct val="100000"/>
              </a:lnSpc>
              <a:spcBef>
                <a:spcPts val="0"/>
              </a:spcBef>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Fourteen sites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rPr>
              <a:t>three already allocated</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GB" sz="1800" dirty="0">
                <a:solidFill>
                  <a:prstClr val="black"/>
                </a:solidFill>
                <a:latin typeface="Calibri" panose="020F0502020204030204"/>
                <a:ea typeface="+mn-ea"/>
                <a:cs typeface="+mn-cs"/>
              </a:rPr>
              <a:t>Waterloo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Site 1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Royal Street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2  St Thomas’ Hospital</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8  Stamford Street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Site 9  Gabriel’s Wharf &amp; Princes Wharf</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lang="en-US" sz="1800" dirty="0">
                <a:solidFill>
                  <a:prstClr val="black"/>
                </a:solidFill>
                <a:latin typeface="Calibri" panose="020F0502020204030204"/>
                <a:ea typeface="+mn-ea"/>
                <a:cs typeface="+mn-cs"/>
              </a:rPr>
            </a:br>
            <a:r>
              <a:rPr lang="en-US" sz="1800" dirty="0" err="1">
                <a:solidFill>
                  <a:prstClr val="black"/>
                </a:solidFill>
                <a:latin typeface="Calibri" panose="020F0502020204030204"/>
                <a:ea typeface="+mn-ea"/>
                <a:cs typeface="+mn-cs"/>
              </a:rPr>
              <a:t>Kennington</a:t>
            </a:r>
            <a:r>
              <a:rPr lang="en-US" sz="1800" dirty="0">
                <a:solidFill>
                  <a:prstClr val="black"/>
                </a:solidFill>
                <a:latin typeface="Calibri" panose="020F0502020204030204"/>
                <a:ea typeface="+mn-ea"/>
                <a:cs typeface="+mn-cs"/>
              </a:rPr>
              <a:t>	Site 7  6-12 </a:t>
            </a:r>
            <a:r>
              <a:rPr lang="en-US" sz="1800" dirty="0" err="1">
                <a:solidFill>
                  <a:prstClr val="black"/>
                </a:solidFill>
                <a:latin typeface="Calibri" panose="020F0502020204030204"/>
                <a:ea typeface="+mn-ea"/>
                <a:cs typeface="+mn-cs"/>
              </a:rPr>
              <a:t>Kennington</a:t>
            </a:r>
            <a:r>
              <a:rPr lang="en-US" sz="1800" dirty="0">
                <a:solidFill>
                  <a:prstClr val="black"/>
                </a:solidFill>
                <a:latin typeface="Calibri" panose="020F0502020204030204"/>
                <a:ea typeface="+mn-ea"/>
                <a:cs typeface="+mn-cs"/>
              </a:rPr>
              <a:t> Lane &amp; WS House</a:t>
            </a:r>
            <a:br>
              <a:rPr lang="en-US" sz="1800" dirty="0">
                <a:solidFill>
                  <a:prstClr val="black"/>
                </a:solidFill>
                <a:latin typeface="Calibri" panose="020F0502020204030204"/>
                <a:ea typeface="+mn-ea"/>
                <a:cs typeface="+mn-cs"/>
              </a:rPr>
            </a:br>
            <a:br>
              <a:rPr lang="en-US" sz="1800" dirty="0">
                <a:solidFill>
                  <a:prstClr val="black"/>
                </a:solidFill>
                <a:latin typeface="Calibri" panose="020F0502020204030204"/>
                <a:ea typeface="+mn-ea"/>
                <a:cs typeface="+mn-cs"/>
              </a:rPr>
            </a:br>
            <a:r>
              <a:rPr lang="en-US" sz="1800" dirty="0">
                <a:solidFill>
                  <a:prstClr val="black"/>
                </a:solidFill>
                <a:latin typeface="Calibri" panose="020F0502020204030204"/>
                <a:ea typeface="+mn-ea"/>
                <a:cs typeface="+mn-cs"/>
              </a:rPr>
              <a:t>Brixton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17  330-336 Brixton Road</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20  Tesco, Acre Lane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21  51-65 Effra Road</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lang="en-US" sz="1800" dirty="0">
                <a:solidFill>
                  <a:prstClr val="black"/>
                </a:solidFill>
                <a:latin typeface="Calibri" panose="020F0502020204030204"/>
                <a:ea typeface="+mn-ea"/>
                <a:cs typeface="+mn-cs"/>
              </a:rPr>
            </a:br>
            <a:r>
              <a:rPr lang="en-US" sz="1800" dirty="0" err="1">
                <a:solidFill>
                  <a:prstClr val="black"/>
                </a:solidFill>
                <a:latin typeface="Calibri" panose="020F0502020204030204"/>
                <a:ea typeface="+mn-ea"/>
                <a:cs typeface="+mn-cs"/>
              </a:rPr>
              <a:t>L’borough</a:t>
            </a:r>
            <a:r>
              <a:rPr lang="en-US" sz="1800" dirty="0">
                <a:solidFill>
                  <a:prstClr val="black"/>
                </a:solidFill>
                <a:latin typeface="Calibri" panose="020F0502020204030204"/>
                <a:ea typeface="+mn-ea"/>
                <a:cs typeface="+mn-cs"/>
              </a:rPr>
              <a:t> Junction	Site 22  </a:t>
            </a:r>
            <a:r>
              <a:rPr lang="en-US" sz="1800" dirty="0" err="1">
                <a:solidFill>
                  <a:prstClr val="black"/>
                </a:solidFill>
                <a:latin typeface="Calibri" panose="020F0502020204030204"/>
                <a:ea typeface="+mn-ea"/>
                <a:cs typeface="+mn-cs"/>
              </a:rPr>
              <a:t>Wellfit</a:t>
            </a:r>
            <a:r>
              <a:rPr lang="en-US" sz="1800" dirty="0">
                <a:solidFill>
                  <a:prstClr val="black"/>
                </a:solidFill>
                <a:latin typeface="Calibri" panose="020F0502020204030204"/>
                <a:ea typeface="+mn-ea"/>
                <a:cs typeface="+mn-cs"/>
              </a:rPr>
              <a:t> Street/</a:t>
            </a:r>
            <a:r>
              <a:rPr lang="en-US" sz="1800" dirty="0" err="1">
                <a:solidFill>
                  <a:prstClr val="black"/>
                </a:solidFill>
                <a:latin typeface="Calibri" panose="020F0502020204030204"/>
                <a:ea typeface="+mn-ea"/>
                <a:cs typeface="+mn-cs"/>
              </a:rPr>
              <a:t>Hardess</a:t>
            </a:r>
            <a:r>
              <a:rPr lang="en-US" sz="1800" dirty="0">
                <a:solidFill>
                  <a:prstClr val="black"/>
                </a:solidFill>
                <a:latin typeface="Calibri" panose="020F0502020204030204"/>
                <a:ea typeface="+mn-ea"/>
                <a:cs typeface="+mn-cs"/>
              </a:rPr>
              <a:t> Street</a:t>
            </a:r>
            <a:br>
              <a:rPr lang="en-US" sz="1800" dirty="0">
                <a:solidFill>
                  <a:prstClr val="black"/>
                </a:solidFill>
                <a:latin typeface="Calibri" panose="020F0502020204030204"/>
                <a:ea typeface="+mn-ea"/>
                <a:cs typeface="+mn-cs"/>
              </a:rPr>
            </a:br>
            <a:r>
              <a:rPr lang="en-US" sz="1800" dirty="0">
                <a:solidFill>
                  <a:prstClr val="black"/>
                </a:solidFill>
                <a:latin typeface="Calibri" panose="020F0502020204030204"/>
                <a:ea typeface="+mn-ea"/>
                <a:cs typeface="+mn-cs"/>
              </a:rPr>
              <a:t>		Site 23  Coldharbour Lane/Herne Hill Road</a:t>
            </a:r>
            <a:br>
              <a:rPr lang="en-US" sz="1800" dirty="0">
                <a:solidFill>
                  <a:prstClr val="black"/>
                </a:solidFill>
                <a:latin typeface="Calibri" panose="020F0502020204030204"/>
                <a:ea typeface="+mn-ea"/>
                <a:cs typeface="+mn-cs"/>
              </a:rPr>
            </a:br>
            <a:r>
              <a:rPr lang="en-US" sz="1800" dirty="0">
                <a:solidFill>
                  <a:prstClr val="black"/>
                </a:solidFill>
                <a:latin typeface="Calibri" panose="020F0502020204030204"/>
                <a:ea typeface="+mn-ea"/>
                <a:cs typeface="+mn-cs"/>
              </a:rPr>
              <a:t>		Site 24  King’s College Hospital</a:t>
            </a:r>
            <a:br>
              <a:rPr lang="en-US" sz="1800" dirty="0">
                <a:solidFill>
                  <a:prstClr val="black"/>
                </a:solidFill>
                <a:latin typeface="Calibri" panose="020F0502020204030204"/>
                <a:ea typeface="+mn-ea"/>
                <a:cs typeface="+mn-cs"/>
              </a:rPr>
            </a:br>
            <a:br>
              <a:rPr lang="en-US" sz="1800" dirty="0">
                <a:solidFill>
                  <a:prstClr val="black"/>
                </a:solidFill>
                <a:latin typeface="Calibri" panose="020F0502020204030204"/>
                <a:ea typeface="+mn-ea"/>
                <a:cs typeface="+mn-cs"/>
              </a:rPr>
            </a:br>
            <a:r>
              <a:rPr lang="en-US" sz="1800" dirty="0" err="1">
                <a:solidFill>
                  <a:prstClr val="black"/>
                </a:solidFill>
                <a:latin typeface="Calibri" panose="020F0502020204030204"/>
                <a:ea typeface="+mn-ea"/>
                <a:cs typeface="+mn-cs"/>
              </a:rPr>
              <a:t>Streatham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3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Leigham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Court Road car park</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West Norwood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Site 18  286-362 Norwood Road</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Site 19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Knolly’s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Yard</a:t>
            </a:r>
            <a:endParaRPr lang="en-US" sz="66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D7E16D9B-AEB3-48A3-83F7-E91951911ED0}"/>
              </a:ext>
            </a:extLst>
          </p:cNvPr>
          <p:cNvPicPr>
            <a:picLocks noChangeAspect="1"/>
          </p:cNvPicPr>
          <p:nvPr/>
        </p:nvPicPr>
        <p:blipFill>
          <a:blip r:embed="rId2"/>
          <a:stretch>
            <a:fillRect/>
          </a:stretch>
        </p:blipFill>
        <p:spPr>
          <a:xfrm>
            <a:off x="6961561" y="153525"/>
            <a:ext cx="4626087" cy="6704475"/>
          </a:xfrm>
          <a:prstGeom prst="rect">
            <a:avLst/>
          </a:prstGeom>
        </p:spPr>
      </p:pic>
    </p:spTree>
    <p:extLst>
      <p:ext uri="{BB962C8B-B14F-4D97-AF65-F5344CB8AC3E}">
        <p14:creationId xmlns:p14="http://schemas.microsoft.com/office/powerpoint/2010/main" val="112242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CE8A84-00D3-44DF-A1D3-289CE3D8289B}"/>
              </a:ext>
            </a:extLst>
          </p:cNvPr>
          <p:cNvSpPr>
            <a:spLocks noGrp="1"/>
          </p:cNvSpPr>
          <p:nvPr>
            <p:ph type="title"/>
          </p:nvPr>
        </p:nvSpPr>
        <p:spPr>
          <a:xfrm>
            <a:off x="838200" y="365125"/>
            <a:ext cx="10515600" cy="1325563"/>
          </a:xfrm>
        </p:spPr>
        <p:txBody>
          <a:bodyPr>
            <a:normAutofit/>
          </a:bodyPr>
          <a:lstStyle/>
          <a:p>
            <a:r>
              <a:rPr lang="en-GB" sz="5400" dirty="0"/>
              <a:t>Rationale for allocations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87922E-62A1-43B5-A718-7BA0028153AC}"/>
              </a:ext>
            </a:extLst>
          </p:cNvPr>
          <p:cNvSpPr>
            <a:spLocks noGrp="1"/>
          </p:cNvSpPr>
          <p:nvPr>
            <p:ph idx="1"/>
          </p:nvPr>
        </p:nvSpPr>
        <p:spPr>
          <a:xfrm>
            <a:off x="838200" y="1929384"/>
            <a:ext cx="10515600" cy="4381052"/>
          </a:xfrm>
        </p:spPr>
        <p:txBody>
          <a:bodyPr>
            <a:noAutofit/>
          </a:bodyPr>
          <a:lstStyle/>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Not necessary for every site</a:t>
            </a:r>
          </a:p>
          <a:p>
            <a:pPr marL="34290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Site-specific parameters for type and scale of development expected and associated public benefits and place-making objectives</a:t>
            </a: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Address site-specific circumstances - more tailored than borough-wide policies</a:t>
            </a:r>
          </a:p>
          <a:p>
            <a:pPr marL="342900" lvl="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Articulate </a:t>
            </a:r>
            <a:r>
              <a:rPr lang="en-GB" sz="2400" dirty="0">
                <a:effectLst/>
                <a:latin typeface="Calibri" panose="020F0502020204030204" pitchFamily="34" charset="0"/>
                <a:ea typeface="Calibri" panose="020F0502020204030204" pitchFamily="34" charset="0"/>
                <a:cs typeface="Times New Roman" panose="02020603050405020304" pitchFamily="18" charset="0"/>
              </a:rPr>
              <a:t>vision and potential of land assembly/comprehensive approach</a:t>
            </a:r>
          </a:p>
          <a:p>
            <a:pPr marL="342900" indent="-342900">
              <a:lnSpc>
                <a:spcPct val="107000"/>
              </a:lnSpc>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Encourage landowners to consider potential of their site</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Identify additional sites appropriate for tall buildings</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Enable key strategic infrastructure (e.g. hospital reconfiguration)</a:t>
            </a:r>
          </a:p>
        </p:txBody>
      </p:sp>
    </p:spTree>
    <p:extLst>
      <p:ext uri="{BB962C8B-B14F-4D97-AF65-F5344CB8AC3E}">
        <p14:creationId xmlns:p14="http://schemas.microsoft.com/office/powerpoint/2010/main" val="62369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E4EA892-B75C-474F-9BF4-9A9229590304}"/>
              </a:ext>
            </a:extLst>
          </p:cNvPr>
          <p:cNvSpPr>
            <a:spLocks noGrp="1"/>
          </p:cNvSpPr>
          <p:nvPr>
            <p:ph type="title"/>
          </p:nvPr>
        </p:nvSpPr>
        <p:spPr>
          <a:xfrm>
            <a:off x="838200" y="365125"/>
            <a:ext cx="10515600" cy="1325563"/>
          </a:xfrm>
        </p:spPr>
        <p:txBody>
          <a:bodyPr>
            <a:normAutofit/>
          </a:bodyPr>
          <a:lstStyle/>
          <a:p>
            <a:r>
              <a:rPr lang="en-GB" sz="5400" dirty="0"/>
              <a:t>Approach</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496EA26-CA37-4AD9-80AC-24B4F514C118}"/>
              </a:ext>
            </a:extLst>
          </p:cNvPr>
          <p:cNvSpPr>
            <a:spLocks noGrp="1"/>
          </p:cNvSpPr>
          <p:nvPr>
            <p:ph idx="1"/>
          </p:nvPr>
        </p:nvSpPr>
        <p:spPr>
          <a:xfrm>
            <a:off x="838200" y="1929384"/>
            <a:ext cx="10515600" cy="4251960"/>
          </a:xfrm>
        </p:spPr>
        <p:txBody>
          <a:bodyPr>
            <a:normAutofit fontScale="92500" lnSpcReduction="10000"/>
          </a:bodyPr>
          <a:lstStyle/>
          <a:p>
            <a:r>
              <a:rPr lang="en-GB" sz="2400" dirty="0"/>
              <a:t>Design-led optimisation of development capacity – London Plan policy D3</a:t>
            </a:r>
          </a:p>
          <a:p>
            <a:pPr marL="0" indent="0">
              <a:buNone/>
            </a:pPr>
            <a:r>
              <a:rPr lang="en-GB" sz="1600" dirty="0"/>
              <a:t>	“A design-led approach to optimising site capacity should be based on an evaluation of the site’s attributes, its 	surrounding context and its capacity for growth to determine the appropriate form of development for that site.”</a:t>
            </a:r>
            <a:endParaRPr lang="en-GB" sz="2400" dirty="0"/>
          </a:p>
          <a:p>
            <a:r>
              <a:rPr lang="en-GB" sz="2400" dirty="0"/>
              <a:t>Analysis of optimum mass and height having regard to planning constraints e.g. neighbouring uses, views, townscape and heritage assets</a:t>
            </a:r>
          </a:p>
          <a:p>
            <a:r>
              <a:rPr lang="en-GB" sz="2400" dirty="0"/>
              <a:t>Contribution to place-making e.g. inclusive public realm, connectivity, active travel and healthy routes, safety, local distinctiveness, design quality, urban greening, town centres</a:t>
            </a:r>
          </a:p>
          <a:p>
            <a:r>
              <a:rPr lang="en-GB" sz="2400" dirty="0"/>
              <a:t>Affordable housing thresholds</a:t>
            </a:r>
          </a:p>
          <a:p>
            <a:r>
              <a:rPr lang="en-GB" sz="2400" dirty="0"/>
              <a:t>New and renewed community and commercial floorspace, jobs, skills</a:t>
            </a:r>
          </a:p>
          <a:p>
            <a:r>
              <a:rPr lang="en-GB" sz="2400" dirty="0"/>
              <a:t>Expectation of exemplary response to net zero carbon and climate change adaptation</a:t>
            </a:r>
          </a:p>
          <a:p>
            <a:r>
              <a:rPr lang="en-GB" sz="2400" dirty="0"/>
              <a:t>All other development plan policies and guidance will also apply (Local Plan, London Plan, Supplementary Planning Documents, Mayoral guidance)</a:t>
            </a:r>
          </a:p>
          <a:p>
            <a:endParaRPr lang="en-GB" sz="2200" dirty="0"/>
          </a:p>
        </p:txBody>
      </p:sp>
    </p:spTree>
    <p:extLst>
      <p:ext uri="{BB962C8B-B14F-4D97-AF65-F5344CB8AC3E}">
        <p14:creationId xmlns:p14="http://schemas.microsoft.com/office/powerpoint/2010/main" val="210937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E4EA892-B75C-474F-9BF4-9A9229590304}"/>
              </a:ext>
            </a:extLst>
          </p:cNvPr>
          <p:cNvSpPr>
            <a:spLocks noGrp="1"/>
          </p:cNvSpPr>
          <p:nvPr>
            <p:ph type="title"/>
          </p:nvPr>
        </p:nvSpPr>
        <p:spPr>
          <a:xfrm>
            <a:off x="838200" y="365125"/>
            <a:ext cx="10515600" cy="1325563"/>
          </a:xfrm>
        </p:spPr>
        <p:txBody>
          <a:bodyPr>
            <a:normAutofit/>
          </a:bodyPr>
          <a:lstStyle/>
          <a:p>
            <a:r>
              <a:rPr lang="en-GB" sz="5400" dirty="0"/>
              <a:t>What to comment on</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496EA26-CA37-4AD9-80AC-24B4F514C118}"/>
              </a:ext>
            </a:extLst>
          </p:cNvPr>
          <p:cNvSpPr>
            <a:spLocks noGrp="1"/>
          </p:cNvSpPr>
          <p:nvPr>
            <p:ph idx="1"/>
          </p:nvPr>
        </p:nvSpPr>
        <p:spPr>
          <a:xfrm>
            <a:off x="838200" y="1929384"/>
            <a:ext cx="10515600" cy="4251960"/>
          </a:xfrm>
        </p:spPr>
        <p:txBody>
          <a:bodyPr>
            <a:normAutofit/>
          </a:bodyPr>
          <a:lstStyle/>
          <a:p>
            <a:r>
              <a:rPr lang="en-GB" sz="2400" dirty="0"/>
              <a:t>Draft vision for each site</a:t>
            </a:r>
          </a:p>
          <a:p>
            <a:r>
              <a:rPr lang="en-GB" sz="2400" dirty="0"/>
              <a:t>Draft policy wording for each site</a:t>
            </a:r>
          </a:p>
          <a:p>
            <a:r>
              <a:rPr lang="en-GB" sz="2400" dirty="0"/>
              <a:t>Contextual information about each site</a:t>
            </a:r>
          </a:p>
          <a:p>
            <a:r>
              <a:rPr lang="en-GB" sz="2400" dirty="0"/>
              <a:t>Supporting evidence for approach taken on each site</a:t>
            </a:r>
          </a:p>
          <a:p>
            <a:r>
              <a:rPr lang="en-GB" sz="2400" dirty="0"/>
              <a:t>Draft sustainability appraisal for each site</a:t>
            </a:r>
          </a:p>
          <a:p>
            <a:pPr lvl="1"/>
            <a:r>
              <a:rPr lang="en-GB" sz="2000" dirty="0"/>
              <a:t>Appraised against 18 sustainability objectives covering equality, health and well-being/ reduction in health inequality, inclusive environments, safety, economy, environment, green infrastructure, air quality etc</a:t>
            </a:r>
          </a:p>
          <a:p>
            <a:r>
              <a:rPr lang="en-GB" sz="2400" dirty="0"/>
              <a:t>Anything else you would like to say</a:t>
            </a:r>
          </a:p>
          <a:p>
            <a:endParaRPr lang="en-GB" sz="2200" dirty="0"/>
          </a:p>
        </p:txBody>
      </p:sp>
    </p:spTree>
    <p:extLst>
      <p:ext uri="{BB962C8B-B14F-4D97-AF65-F5344CB8AC3E}">
        <p14:creationId xmlns:p14="http://schemas.microsoft.com/office/powerpoint/2010/main" val="143696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CE8A84-00D3-44DF-A1D3-289CE3D8289B}"/>
              </a:ext>
            </a:extLst>
          </p:cNvPr>
          <p:cNvSpPr>
            <a:spLocks noGrp="1"/>
          </p:cNvSpPr>
          <p:nvPr>
            <p:ph type="title"/>
          </p:nvPr>
        </p:nvSpPr>
        <p:spPr>
          <a:xfrm>
            <a:off x="838200" y="365125"/>
            <a:ext cx="10515600" cy="1325563"/>
          </a:xfrm>
        </p:spPr>
        <p:txBody>
          <a:bodyPr>
            <a:normAutofit/>
          </a:bodyPr>
          <a:lstStyle/>
          <a:p>
            <a:r>
              <a:rPr lang="en-GB" sz="5400" dirty="0"/>
              <a:t>How to respond</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87922E-62A1-43B5-A718-7BA0028153AC}"/>
              </a:ext>
            </a:extLst>
          </p:cNvPr>
          <p:cNvSpPr>
            <a:spLocks noGrp="1"/>
          </p:cNvSpPr>
          <p:nvPr>
            <p:ph idx="1"/>
          </p:nvPr>
        </p:nvSpPr>
        <p:spPr>
          <a:xfrm>
            <a:off x="838200" y="1929384"/>
            <a:ext cx="10515600" cy="4251960"/>
          </a:xfrm>
        </p:spPr>
        <p:txBody>
          <a:bodyPr>
            <a:normAutofit/>
          </a:bodyPr>
          <a:lstStyle/>
          <a:p>
            <a:pPr marL="0" indent="0">
              <a:buNone/>
            </a:pPr>
            <a:r>
              <a:rPr lang="en-GB" sz="2400" dirty="0">
                <a:solidFill>
                  <a:prstClr val="black"/>
                </a:solidFill>
                <a:latin typeface="Calibri" panose="020F0502020204030204"/>
              </a:rPr>
              <a:t>Respond via Commonplace or by email to </a:t>
            </a:r>
            <a:r>
              <a:rPr lang="en-GB" sz="2400" dirty="0">
                <a:solidFill>
                  <a:prstClr val="black"/>
                </a:solidFill>
                <a:latin typeface="Calibri" panose="020F0502020204030204"/>
                <a:hlinkClick r:id="rId2"/>
              </a:rPr>
              <a:t>sadpd@lambeth.gov.uk</a:t>
            </a:r>
            <a:endParaRPr lang="en-GB" sz="2400" dirty="0">
              <a:solidFill>
                <a:prstClr val="black"/>
              </a:solidFill>
              <a:latin typeface="Calibri" panose="020F0502020204030204"/>
            </a:endParaRPr>
          </a:p>
          <a:p>
            <a:pPr marL="0" indent="0">
              <a:buNone/>
            </a:pPr>
            <a:endParaRPr lang="en-GB" sz="2400" noProof="0" dirty="0"/>
          </a:p>
          <a:p>
            <a:pPr marL="0" indent="0">
              <a:buNone/>
            </a:pPr>
            <a:r>
              <a:rPr lang="en-GB" sz="2400" noProof="0" dirty="0"/>
              <a:t>Link: </a:t>
            </a:r>
            <a:r>
              <a:rPr lang="en-GB" sz="2400" noProof="0" dirty="0">
                <a:hlinkClick r:id="rId3"/>
              </a:rPr>
              <a:t>https://lambethsadpd.commonplace.is/</a:t>
            </a:r>
            <a:endParaRPr lang="en-GB" sz="2400" noProof="0" dirty="0"/>
          </a:p>
          <a:p>
            <a:pPr marL="0" indent="0">
              <a:buNone/>
            </a:pPr>
            <a:endParaRPr lang="en-GB" sz="2400" dirty="0"/>
          </a:p>
          <a:p>
            <a:pPr marL="0" indent="0">
              <a:buNone/>
            </a:pPr>
            <a:r>
              <a:rPr lang="en-GB" sz="2400" noProof="0" dirty="0"/>
              <a:t>Send comments by 11pm 22 February 2022</a:t>
            </a:r>
          </a:p>
          <a:p>
            <a:pPr marL="0" indent="0">
              <a:buNone/>
            </a:pPr>
            <a:endParaRPr lang="en-GB" sz="2400" dirty="0"/>
          </a:p>
          <a:p>
            <a:pPr marL="0" marR="0" lvl="0" indent="0" algn="l" defTabSz="914400" rtl="0" eaLnBrk="1" fontAlgn="auto" latinLnBrk="0" hangingPunct="1">
              <a:lnSpc>
                <a:spcPct val="90000"/>
              </a:lnSpc>
              <a:spcBef>
                <a:spcPts val="1000"/>
              </a:spcBef>
              <a:spcAft>
                <a:spcPts val="0"/>
              </a:spcAft>
              <a:buClrTx/>
              <a:buSz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All written comments will be given full consideration prior to next version of the Draft SADPD.  That version will be accompanied by a consultation report, setting out a response to the written comments made at this stage.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GB" sz="2400" noProof="0" dirty="0"/>
          </a:p>
          <a:p>
            <a:pPr marL="0" indent="0">
              <a:buNone/>
            </a:pPr>
            <a:endParaRPr lang="en-GB" sz="2400" noProof="0" dirty="0">
              <a:solidFill>
                <a:prstClr val="black"/>
              </a:solidFill>
              <a:latin typeface="Calibri" panose="020F0502020204030204"/>
            </a:endParaRPr>
          </a:p>
          <a:p>
            <a:pPr marL="0" indent="0">
              <a:buNone/>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1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0">
            <a:extLst>
              <a:ext uri="{FF2B5EF4-FFF2-40B4-BE49-F238E27FC236}">
                <a16:creationId xmlns:a16="http://schemas.microsoft.com/office/drawing/2014/main" id="{5C57BF4C-49B8-46BE-A54C-D162F8FBF2FF}"/>
              </a:ext>
            </a:extLst>
          </p:cNvPr>
          <p:cNvSpPr/>
          <p:nvPr/>
        </p:nvSpPr>
        <p:spPr>
          <a:xfrm>
            <a:off x="1614107" y="1557867"/>
            <a:ext cx="1717357" cy="1485510"/>
          </a:xfrm>
          <a:prstGeom prst="downArrowCallout">
            <a:avLst/>
          </a:prstGeom>
        </p:spPr>
        <p:style>
          <a:lnRef idx="3">
            <a:schemeClr val="lt1"/>
          </a:lnRef>
          <a:fillRef idx="1">
            <a:schemeClr val="accent1"/>
          </a:fillRef>
          <a:effectRef idx="1">
            <a:schemeClr val="accent1"/>
          </a:effectRef>
          <a:fontRef idx="minor">
            <a:schemeClr val="lt1"/>
          </a:fontRef>
        </p:style>
        <p:txBody>
          <a:bodyPr anchor="ctr"/>
          <a:lstStyle/>
          <a:p>
            <a:pPr algn="ctr">
              <a:lnSpc>
                <a:spcPct val="107000"/>
              </a:lnSpc>
              <a:spcAft>
                <a:spcPts val="800"/>
              </a:spcAft>
              <a:defRPr/>
            </a:pPr>
            <a:r>
              <a:rPr lang="en-GB" dirty="0">
                <a:ea typeface="Calibri" panose="020F0502020204030204" pitchFamily="34" charset="0"/>
                <a:cs typeface="Times New Roman" panose="02020603050405020304" pitchFamily="18" charset="0"/>
              </a:rPr>
              <a:t>We are here</a:t>
            </a:r>
          </a:p>
        </p:txBody>
      </p:sp>
      <p:sp>
        <p:nvSpPr>
          <p:cNvPr id="3" name="Rectangle 2">
            <a:extLst>
              <a:ext uri="{FF2B5EF4-FFF2-40B4-BE49-F238E27FC236}">
                <a16:creationId xmlns:a16="http://schemas.microsoft.com/office/drawing/2014/main" id="{195FBAE3-6A03-457F-BFD5-31AA2E98230D}"/>
              </a:ext>
            </a:extLst>
          </p:cNvPr>
          <p:cNvSpPr/>
          <p:nvPr/>
        </p:nvSpPr>
        <p:spPr>
          <a:xfrm>
            <a:off x="3516441" y="3067198"/>
            <a:ext cx="1603120" cy="1977878"/>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anchor="ctr"/>
          <a:lstStyle/>
          <a:p>
            <a:pPr algn="ctr">
              <a:lnSpc>
                <a:spcPct val="107000"/>
              </a:lnSpc>
              <a:spcAft>
                <a:spcPts val="800"/>
              </a:spcAft>
              <a:defRPr/>
            </a:pPr>
            <a:r>
              <a:rPr lang="en-GB" b="1" dirty="0">
                <a:ea typeface="Calibri" panose="020F0502020204030204" pitchFamily="34" charset="0"/>
                <a:cs typeface="Times New Roman" panose="02020603050405020304" pitchFamily="18" charset="0"/>
              </a:rPr>
              <a:t>Pre-submission publication </a:t>
            </a:r>
            <a:r>
              <a:rPr lang="en-GB" dirty="0">
                <a:ea typeface="Calibri" panose="020F0502020204030204" pitchFamily="34" charset="0"/>
                <a:cs typeface="Times New Roman" panose="02020603050405020304" pitchFamily="18" charset="0"/>
              </a:rPr>
              <a:t>of Proposed Submission Version SADPD</a:t>
            </a:r>
          </a:p>
        </p:txBody>
      </p:sp>
      <p:sp>
        <p:nvSpPr>
          <p:cNvPr id="5" name="Rectangle 4">
            <a:extLst>
              <a:ext uri="{FF2B5EF4-FFF2-40B4-BE49-F238E27FC236}">
                <a16:creationId xmlns:a16="http://schemas.microsoft.com/office/drawing/2014/main" id="{EE3A3C6E-1F00-4181-B529-C1F259D58D43}"/>
              </a:ext>
            </a:extLst>
          </p:cNvPr>
          <p:cNvSpPr/>
          <p:nvPr/>
        </p:nvSpPr>
        <p:spPr>
          <a:xfrm>
            <a:off x="1614107" y="3067198"/>
            <a:ext cx="1717357" cy="1977878"/>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anchor="ctr"/>
          <a:lstStyle/>
          <a:p>
            <a:pPr algn="ctr">
              <a:lnSpc>
                <a:spcPct val="107000"/>
              </a:lnSpc>
              <a:spcAft>
                <a:spcPts val="800"/>
              </a:spcAft>
              <a:defRPr/>
            </a:pPr>
            <a:endParaRPr lang="en-GB" sz="1500" b="1"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b="1" dirty="0">
                <a:ea typeface="Calibri" panose="020F0502020204030204" pitchFamily="34" charset="0"/>
                <a:cs typeface="Times New Roman" panose="02020603050405020304" pitchFamily="18" charset="0"/>
              </a:rPr>
              <a:t>Consultation</a:t>
            </a:r>
            <a:r>
              <a:rPr lang="en-GB" dirty="0">
                <a:ea typeface="Calibri" panose="020F0502020204030204" pitchFamily="34" charset="0"/>
                <a:cs typeface="Times New Roman" panose="02020603050405020304" pitchFamily="18" charset="0"/>
              </a:rPr>
              <a:t> on Draft SADPD </a:t>
            </a:r>
          </a:p>
          <a:p>
            <a:pPr algn="ctr">
              <a:lnSpc>
                <a:spcPct val="107000"/>
              </a:lnSpc>
              <a:spcAft>
                <a:spcPts val="800"/>
              </a:spcAft>
              <a:defRPr/>
            </a:pPr>
            <a:r>
              <a:rPr lang="en-GB" dirty="0">
                <a:ea typeface="Calibri" panose="020F0502020204030204" pitchFamily="34" charset="0"/>
                <a:cs typeface="Times New Roman" panose="02020603050405020304" pitchFamily="18" charset="0"/>
              </a:rPr>
              <a:t>‘Reg 18’</a:t>
            </a:r>
          </a:p>
          <a:p>
            <a:pPr algn="ctr">
              <a:lnSpc>
                <a:spcPct val="107000"/>
              </a:lnSpc>
              <a:spcAft>
                <a:spcPts val="800"/>
              </a:spcAft>
              <a:defRPr/>
            </a:pPr>
            <a:r>
              <a:rPr lang="en-GB" dirty="0">
                <a:ea typeface="Calibri" panose="020F0502020204030204" pitchFamily="34" charset="0"/>
                <a:cs typeface="Times New Roman" panose="02020603050405020304" pitchFamily="18" charset="0"/>
              </a:rPr>
              <a:t>Jan-Feb 2022</a:t>
            </a:r>
          </a:p>
          <a:p>
            <a:pPr algn="ctr">
              <a:lnSpc>
                <a:spcPct val="107000"/>
              </a:lnSpc>
              <a:spcAft>
                <a:spcPts val="800"/>
              </a:spcAft>
              <a:defRPr/>
            </a:pPr>
            <a:endParaRPr lang="en-GB" sz="1500" dirty="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C934CD8-84C4-4C53-A282-584821281E99}"/>
              </a:ext>
            </a:extLst>
          </p:cNvPr>
          <p:cNvSpPr/>
          <p:nvPr/>
        </p:nvSpPr>
        <p:spPr>
          <a:xfrm>
            <a:off x="5304538" y="3067198"/>
            <a:ext cx="1567751" cy="1961948"/>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lnSpc>
                <a:spcPct val="107000"/>
              </a:lnSpc>
              <a:spcAft>
                <a:spcPts val="800"/>
              </a:spcAft>
              <a:defRPr/>
            </a:pPr>
            <a:endParaRPr lang="en-GB" sz="1500" b="1"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b="1" dirty="0">
                <a:ea typeface="Calibri" panose="020F0502020204030204" pitchFamily="34" charset="0"/>
                <a:cs typeface="Times New Roman" panose="02020603050405020304" pitchFamily="18" charset="0"/>
              </a:rPr>
              <a:t>Submission</a:t>
            </a:r>
            <a:r>
              <a:rPr lang="en-GB" dirty="0">
                <a:ea typeface="Calibri" panose="020F0502020204030204" pitchFamily="34" charset="0"/>
                <a:cs typeface="Times New Roman" panose="02020603050405020304" pitchFamily="18" charset="0"/>
              </a:rPr>
              <a:t> for Independent Examination </a:t>
            </a:r>
          </a:p>
          <a:p>
            <a:pPr algn="ctr">
              <a:lnSpc>
                <a:spcPct val="107000"/>
              </a:lnSpc>
              <a:spcAft>
                <a:spcPts val="800"/>
              </a:spcAft>
              <a:defRPr/>
            </a:pPr>
            <a:r>
              <a:rPr lang="en-GB" dirty="0">
                <a:ea typeface="Calibri" panose="020F0502020204030204" pitchFamily="34" charset="0"/>
                <a:cs typeface="Times New Roman" panose="02020603050405020304" pitchFamily="18" charset="0"/>
              </a:rPr>
              <a:t>2022/23</a:t>
            </a:r>
          </a:p>
          <a:p>
            <a:pPr algn="ctr">
              <a:lnSpc>
                <a:spcPct val="107000"/>
              </a:lnSpc>
              <a:spcAft>
                <a:spcPts val="800"/>
              </a:spcAft>
              <a:defRPr/>
            </a:pPr>
            <a:endParaRPr lang="en-GB" sz="1200" dirty="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8E0090E-AF17-46AA-B240-CF8EC2CFFCEA}"/>
              </a:ext>
            </a:extLst>
          </p:cNvPr>
          <p:cNvSpPr/>
          <p:nvPr/>
        </p:nvSpPr>
        <p:spPr>
          <a:xfrm>
            <a:off x="7057266" y="3067198"/>
            <a:ext cx="1669045" cy="1961948"/>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lnSpc>
                <a:spcPct val="107000"/>
              </a:lnSpc>
              <a:spcAft>
                <a:spcPts val="800"/>
              </a:spcAft>
              <a:defRPr/>
            </a:pPr>
            <a:r>
              <a:rPr lang="en-GB" sz="10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07000"/>
              </a:lnSpc>
              <a:spcAft>
                <a:spcPts val="800"/>
              </a:spcAft>
              <a:defRPr/>
            </a:pPr>
            <a:endParaRPr lang="en-GB" sz="1200" b="1" dirty="0">
              <a:ea typeface="Calibri" panose="020F0502020204030204" pitchFamily="34" charset="0"/>
              <a:cs typeface="Times New Roman" panose="02020603050405020304" pitchFamily="18" charset="0"/>
            </a:endParaRPr>
          </a:p>
          <a:p>
            <a:pPr>
              <a:lnSpc>
                <a:spcPct val="107000"/>
              </a:lnSpc>
              <a:spcAft>
                <a:spcPts val="800"/>
              </a:spcAft>
              <a:defRPr/>
            </a:pPr>
            <a:r>
              <a:rPr lang="en-GB" sz="1600" b="1" dirty="0">
                <a:ea typeface="Calibri" panose="020F0502020204030204" pitchFamily="34" charset="0"/>
                <a:cs typeface="Times New Roman" panose="02020603050405020304" pitchFamily="18" charset="0"/>
              </a:rPr>
              <a:t>Examination </a:t>
            </a:r>
          </a:p>
          <a:p>
            <a:pPr marL="171450" indent="-171450">
              <a:lnSpc>
                <a:spcPct val="107000"/>
              </a:lnSpc>
              <a:spcAft>
                <a:spcPts val="800"/>
              </a:spcAft>
              <a:buFont typeface="Arial" panose="020B0604020202020204" pitchFamily="34" charset="0"/>
              <a:buChar char="•"/>
              <a:defRPr/>
            </a:pPr>
            <a:r>
              <a:rPr lang="en-GB" sz="1600" dirty="0">
                <a:ea typeface="Calibri" panose="020F0502020204030204" pitchFamily="34" charset="0"/>
                <a:cs typeface="Times New Roman" panose="02020603050405020304" pitchFamily="18" charset="0"/>
              </a:rPr>
              <a:t>Hearing</a:t>
            </a:r>
          </a:p>
          <a:p>
            <a:pPr marL="171450" indent="-171450">
              <a:lnSpc>
                <a:spcPct val="107000"/>
              </a:lnSpc>
              <a:spcAft>
                <a:spcPts val="800"/>
              </a:spcAft>
              <a:buFont typeface="Arial" panose="020B0604020202020204" pitchFamily="34" charset="0"/>
              <a:buChar char="•"/>
              <a:defRPr/>
            </a:pPr>
            <a:r>
              <a:rPr lang="en-GB" sz="1600" dirty="0">
                <a:ea typeface="Calibri" panose="020F0502020204030204" pitchFamily="34" charset="0"/>
                <a:cs typeface="Times New Roman" panose="02020603050405020304" pitchFamily="18" charset="0"/>
              </a:rPr>
              <a:t>’Main Modifications’ </a:t>
            </a:r>
          </a:p>
          <a:p>
            <a:pPr marL="171450" indent="-171450">
              <a:lnSpc>
                <a:spcPct val="107000"/>
              </a:lnSpc>
              <a:spcAft>
                <a:spcPts val="800"/>
              </a:spcAft>
              <a:buFont typeface="Arial" panose="020B0604020202020204" pitchFamily="34" charset="0"/>
              <a:buChar char="•"/>
              <a:defRPr/>
            </a:pPr>
            <a:r>
              <a:rPr lang="en-GB" sz="1600" dirty="0">
                <a:ea typeface="Calibri" panose="020F0502020204030204" pitchFamily="34" charset="0"/>
                <a:cs typeface="Times New Roman" panose="02020603050405020304" pitchFamily="18" charset="0"/>
              </a:rPr>
              <a:t>Inspector’s report </a:t>
            </a:r>
          </a:p>
          <a:p>
            <a:pPr algn="ctr">
              <a:lnSpc>
                <a:spcPct val="107000"/>
              </a:lnSpc>
              <a:spcAft>
                <a:spcPts val="800"/>
              </a:spcAft>
              <a:defRPr/>
            </a:pPr>
            <a:r>
              <a:rPr lang="en-GB" sz="10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gn="ctr">
              <a:lnSpc>
                <a:spcPct val="107000"/>
              </a:lnSpc>
              <a:spcAft>
                <a:spcPts val="800"/>
              </a:spcAft>
              <a:defRPr/>
            </a:pPr>
            <a:r>
              <a:rPr lang="en-GB" sz="10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C72C441-CBEC-4DF2-AF13-103A6E3D3DB2}"/>
              </a:ext>
            </a:extLst>
          </p:cNvPr>
          <p:cNvSpPr/>
          <p:nvPr/>
        </p:nvSpPr>
        <p:spPr>
          <a:xfrm>
            <a:off x="8906220" y="3067197"/>
            <a:ext cx="1567751" cy="1954057"/>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lnSpc>
                <a:spcPct val="107000"/>
              </a:lnSpc>
              <a:spcAft>
                <a:spcPts val="800"/>
              </a:spcAft>
              <a:defRPr/>
            </a:pPr>
            <a:r>
              <a:rPr lang="en-GB" b="1" dirty="0">
                <a:ea typeface="Calibri" panose="020F0502020204030204" pitchFamily="34" charset="0"/>
                <a:cs typeface="Times New Roman" panose="02020603050405020304" pitchFamily="18" charset="0"/>
              </a:rPr>
              <a:t>Adoption</a:t>
            </a:r>
          </a:p>
          <a:p>
            <a:pPr algn="ctr">
              <a:lnSpc>
                <a:spcPct val="107000"/>
              </a:lnSpc>
              <a:spcAft>
                <a:spcPts val="800"/>
              </a:spcAft>
              <a:defRPr/>
            </a:pPr>
            <a:r>
              <a:rPr lang="en-GB" dirty="0">
                <a:ea typeface="Calibri" panose="020F0502020204030204" pitchFamily="34" charset="0"/>
                <a:cs typeface="Times New Roman" panose="02020603050405020304" pitchFamily="18" charset="0"/>
              </a:rPr>
              <a:t>2023/24</a:t>
            </a:r>
          </a:p>
          <a:p>
            <a:pPr algn="ctr">
              <a:lnSpc>
                <a:spcPct val="107000"/>
              </a:lnSpc>
              <a:spcAft>
                <a:spcPts val="800"/>
              </a:spcAft>
              <a:defRPr/>
            </a:pPr>
            <a:endParaRPr lang="en-GB" sz="1200" b="1" dirty="0">
              <a:ea typeface="Calibri" panose="020F0502020204030204" pitchFamily="34" charset="0"/>
              <a:cs typeface="Times New Roman" panose="02020603050405020304" pitchFamily="18" charset="0"/>
            </a:endParaRPr>
          </a:p>
        </p:txBody>
      </p:sp>
      <p:sp>
        <p:nvSpPr>
          <p:cNvPr id="9" name="Right Arrow 8">
            <a:extLst>
              <a:ext uri="{FF2B5EF4-FFF2-40B4-BE49-F238E27FC236}">
                <a16:creationId xmlns:a16="http://schemas.microsoft.com/office/drawing/2014/main" id="{A8DDD26F-BE34-46D1-BCB8-757BCBD288FC}"/>
              </a:ext>
            </a:extLst>
          </p:cNvPr>
          <p:cNvSpPr/>
          <p:nvPr/>
        </p:nvSpPr>
        <p:spPr>
          <a:xfrm>
            <a:off x="1614107" y="5045076"/>
            <a:ext cx="5258182" cy="504825"/>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a:lnSpc>
                <a:spcPct val="107000"/>
              </a:lnSpc>
              <a:spcAft>
                <a:spcPts val="800"/>
              </a:spcAft>
              <a:defRPr/>
            </a:pPr>
            <a:r>
              <a:rPr lang="en-GB" dirty="0">
                <a:ea typeface="Calibri" panose="020F0502020204030204" pitchFamily="34" charset="0"/>
                <a:cs typeface="Times New Roman" panose="02020603050405020304" pitchFamily="18" charset="0"/>
              </a:rPr>
              <a:t>Sustainability appraisal</a:t>
            </a:r>
          </a:p>
        </p:txBody>
      </p:sp>
      <p:sp>
        <p:nvSpPr>
          <p:cNvPr id="10" name="Title 1">
            <a:extLst>
              <a:ext uri="{FF2B5EF4-FFF2-40B4-BE49-F238E27FC236}">
                <a16:creationId xmlns:a16="http://schemas.microsoft.com/office/drawing/2014/main" id="{582ACB27-5E35-4111-B1F9-759A82ADB24D}"/>
              </a:ext>
            </a:extLst>
          </p:cNvPr>
          <p:cNvSpPr txBox="1">
            <a:spLocks/>
          </p:cNvSpPr>
          <p:nvPr/>
        </p:nvSpPr>
        <p:spPr>
          <a:xfrm>
            <a:off x="1614107" y="428626"/>
            <a:ext cx="8423656" cy="739775"/>
          </a:xfrm>
          <a:prstGeom prst="rect">
            <a:avLst/>
          </a:prstGeom>
        </p:spPr>
        <p:txBody>
          <a:bodyPr/>
          <a:lstStyle>
            <a:lvl1pPr algn="l" rtl="0" eaLnBrk="0" fontAlgn="base" hangingPunct="0">
              <a:spcBef>
                <a:spcPct val="0"/>
              </a:spcBef>
              <a:spcAft>
                <a:spcPct val="0"/>
              </a:spcAft>
              <a:defRPr sz="3200" b="1">
                <a:solidFill>
                  <a:srgbClr val="160A67"/>
                </a:solidFill>
                <a:latin typeface="+mj-lt"/>
                <a:ea typeface="ＭＳ Ｐゴシック" charset="-128"/>
                <a:cs typeface="+mj-cs"/>
              </a:defRPr>
            </a:lvl1pPr>
            <a:lvl2pPr algn="l" rtl="0" eaLnBrk="0" fontAlgn="base" hangingPunct="0">
              <a:spcBef>
                <a:spcPct val="0"/>
              </a:spcBef>
              <a:spcAft>
                <a:spcPct val="0"/>
              </a:spcAft>
              <a:defRPr sz="3200" b="1">
                <a:solidFill>
                  <a:srgbClr val="160A67"/>
                </a:solidFill>
                <a:latin typeface="Arial" pitchFamily="-107" charset="0"/>
                <a:ea typeface="ＭＳ Ｐゴシック" charset="-128"/>
              </a:defRPr>
            </a:lvl2pPr>
            <a:lvl3pPr algn="l" rtl="0" eaLnBrk="0" fontAlgn="base" hangingPunct="0">
              <a:spcBef>
                <a:spcPct val="0"/>
              </a:spcBef>
              <a:spcAft>
                <a:spcPct val="0"/>
              </a:spcAft>
              <a:defRPr sz="3200" b="1">
                <a:solidFill>
                  <a:srgbClr val="160A67"/>
                </a:solidFill>
                <a:latin typeface="Arial" pitchFamily="-107" charset="0"/>
                <a:ea typeface="ＭＳ Ｐゴシック" charset="-128"/>
              </a:defRPr>
            </a:lvl3pPr>
            <a:lvl4pPr algn="l" rtl="0" eaLnBrk="0" fontAlgn="base" hangingPunct="0">
              <a:spcBef>
                <a:spcPct val="0"/>
              </a:spcBef>
              <a:spcAft>
                <a:spcPct val="0"/>
              </a:spcAft>
              <a:defRPr sz="3200" b="1">
                <a:solidFill>
                  <a:srgbClr val="160A67"/>
                </a:solidFill>
                <a:latin typeface="Arial" pitchFamily="-107" charset="0"/>
                <a:ea typeface="ＭＳ Ｐゴシック" charset="-128"/>
              </a:defRPr>
            </a:lvl4pPr>
            <a:lvl5pPr algn="l" rtl="0" eaLnBrk="0" fontAlgn="base" hangingPunct="0">
              <a:spcBef>
                <a:spcPct val="0"/>
              </a:spcBef>
              <a:spcAft>
                <a:spcPct val="0"/>
              </a:spcAft>
              <a:defRPr sz="3200" b="1">
                <a:solidFill>
                  <a:srgbClr val="160A67"/>
                </a:solidFill>
                <a:latin typeface="Arial" pitchFamily="-107" charset="0"/>
                <a:ea typeface="ＭＳ Ｐゴシック" charset="-128"/>
              </a:defRPr>
            </a:lvl5pPr>
            <a:lvl6pPr marL="457200" algn="l" rtl="0" fontAlgn="base">
              <a:spcBef>
                <a:spcPct val="0"/>
              </a:spcBef>
              <a:spcAft>
                <a:spcPct val="0"/>
              </a:spcAft>
              <a:defRPr sz="3200" b="1">
                <a:solidFill>
                  <a:srgbClr val="160A67"/>
                </a:solidFill>
                <a:latin typeface="Arial" pitchFamily="-107" charset="0"/>
              </a:defRPr>
            </a:lvl6pPr>
            <a:lvl7pPr marL="914400" algn="l" rtl="0" fontAlgn="base">
              <a:spcBef>
                <a:spcPct val="0"/>
              </a:spcBef>
              <a:spcAft>
                <a:spcPct val="0"/>
              </a:spcAft>
              <a:defRPr sz="3200" b="1">
                <a:solidFill>
                  <a:srgbClr val="160A67"/>
                </a:solidFill>
                <a:latin typeface="Arial" pitchFamily="-107" charset="0"/>
              </a:defRPr>
            </a:lvl7pPr>
            <a:lvl8pPr marL="1371600" algn="l" rtl="0" fontAlgn="base">
              <a:spcBef>
                <a:spcPct val="0"/>
              </a:spcBef>
              <a:spcAft>
                <a:spcPct val="0"/>
              </a:spcAft>
              <a:defRPr sz="3200" b="1">
                <a:solidFill>
                  <a:srgbClr val="160A67"/>
                </a:solidFill>
                <a:latin typeface="Arial" pitchFamily="-107" charset="0"/>
              </a:defRPr>
            </a:lvl8pPr>
            <a:lvl9pPr marL="1828800" algn="l" rtl="0" fontAlgn="base">
              <a:spcBef>
                <a:spcPct val="0"/>
              </a:spcBef>
              <a:spcAft>
                <a:spcPct val="0"/>
              </a:spcAft>
              <a:defRPr sz="3200" b="1">
                <a:solidFill>
                  <a:srgbClr val="160A67"/>
                </a:solidFill>
                <a:latin typeface="Arial" pitchFamily="-107" charset="0"/>
              </a:defRPr>
            </a:lvl9pPr>
          </a:lstStyle>
          <a:p>
            <a:pPr>
              <a:defRPr/>
            </a:pPr>
            <a:r>
              <a:rPr lang="en-GB" altLang="en-US" kern="0" dirty="0">
                <a:ea typeface="ＭＳ Ｐゴシック" panose="020B0600070205080204" pitchFamily="34" charset="-128"/>
              </a:rPr>
              <a:t>Draft SADPD process and timetable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77B48A0-506A-408F-9919-71197A579852}"/>
              </a:ext>
            </a:extLst>
          </p:cNvPr>
          <p:cNvSpPr txBox="1"/>
          <p:nvPr/>
        </p:nvSpPr>
        <p:spPr>
          <a:xfrm>
            <a:off x="890338" y="1276184"/>
            <a:ext cx="4047422"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West Norwood / </a:t>
            </a:r>
            <a:r>
              <a:rPr lang="en-US" sz="4400" dirty="0" err="1">
                <a:latin typeface="+mj-lt"/>
                <a:ea typeface="+mj-ea"/>
                <a:cs typeface="+mj-cs"/>
              </a:rPr>
              <a:t>Tulse</a:t>
            </a:r>
            <a:r>
              <a:rPr lang="en-US" sz="4400" dirty="0">
                <a:latin typeface="+mj-lt"/>
                <a:ea typeface="+mj-ea"/>
                <a:cs typeface="+mj-cs"/>
              </a:rPr>
              <a:t> Hill sites</a:t>
            </a:r>
          </a:p>
          <a:p>
            <a:pPr>
              <a:lnSpc>
                <a:spcPct val="90000"/>
              </a:lnSpc>
              <a:spcBef>
                <a:spcPct val="0"/>
              </a:spcBef>
              <a:spcAft>
                <a:spcPts val="600"/>
              </a:spcAft>
            </a:pPr>
            <a:endParaRPr lang="en-US" sz="5400" dirty="0">
              <a:latin typeface="+mj-lt"/>
              <a:ea typeface="+mj-ea"/>
              <a:cs typeface="+mj-cs"/>
            </a:endParaRP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810B85DA-1DF3-425B-B038-E5A734BB9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889" y="10551"/>
            <a:ext cx="5092773" cy="6858000"/>
          </a:xfrm>
          <a:prstGeom prst="rect">
            <a:avLst/>
          </a:prstGeom>
        </p:spPr>
      </p:pic>
    </p:spTree>
    <p:extLst>
      <p:ext uri="{BB962C8B-B14F-4D97-AF65-F5344CB8AC3E}">
        <p14:creationId xmlns:p14="http://schemas.microsoft.com/office/powerpoint/2010/main" val="3589958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800</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Draft Site Allocations Development Plan Document </vt:lpstr>
      <vt:lpstr>Overview</vt:lpstr>
      <vt:lpstr> Fourteen sites (three already allocated)  Waterloo  Site 1  Royal Street   Site 2  St Thomas’ Hospital   Site 8  Stamford Street   Site 9  Gabriel’s Wharf &amp; Princes Wharf  Kennington Site 7  6-12 Kennington Lane &amp; WS House  Brixton  Site 17  330-336 Brixton Road   Site 20  Tesco, Acre Lane   Site 21  51-65 Effra Road  L’borough Junction Site 22  Wellfit Street/Hardess Street   Site 23  Coldharbour Lane/Herne Hill Road   Site 24  King’s College Hospital  Streatham  Site 3  Leigham Court Road car park  West Norwood Site 18  286-362 Norwood Road   Site 19  Knolly’s Yard</vt:lpstr>
      <vt:lpstr>Rationale for allocations</vt:lpstr>
      <vt:lpstr>Approach</vt:lpstr>
      <vt:lpstr>What to comment on</vt:lpstr>
      <vt:lpstr>How to respond</vt:lpstr>
      <vt:lpstr>PowerPoint Presentation</vt:lpstr>
      <vt:lpstr>PowerPoint Presentation</vt:lpstr>
      <vt:lpstr>PowerPoint Presentation</vt:lpstr>
      <vt:lpstr>286-362 Norwood Road</vt:lpstr>
      <vt:lpstr>PowerPoint Presentation</vt:lpstr>
      <vt:lpstr>PowerPoint Presentation</vt:lpstr>
      <vt:lpstr>Knolly’s Yard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Black</dc:creator>
  <cp:lastModifiedBy>Catherine Carpenter</cp:lastModifiedBy>
  <cp:revision>128</cp:revision>
  <dcterms:created xsi:type="dcterms:W3CDTF">2021-09-13T14:31:43Z</dcterms:created>
  <dcterms:modified xsi:type="dcterms:W3CDTF">2022-01-24T15:25:19Z</dcterms:modified>
</cp:coreProperties>
</file>